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69" r:id="rId15"/>
    <p:sldId id="270" r:id="rId16"/>
    <p:sldId id="275" r:id="rId17"/>
    <p:sldId id="277" r:id="rId18"/>
    <p:sldId id="271" r:id="rId19"/>
    <p:sldId id="278" r:id="rId20"/>
    <p:sldId id="272" r:id="rId21"/>
    <p:sldId id="273" r:id="rId22"/>
    <p:sldId id="274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6AC06-60AD-4BA4-B757-F919EA18378D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9A33-4CED-4A81-B969-C1DE23577E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651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890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77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20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218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03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193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9134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004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310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403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49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310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409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01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BC7DB8C-626F-4478-A678-BF015AAC2077}" type="datetimeFigureOut">
              <a:rPr lang="en-ID" smtClean="0"/>
              <a:t>18/02/2022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0D351D42-BBA3-4F77-9C10-5E411AC00C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285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7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587" y="173702"/>
            <a:ext cx="8534400" cy="78002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441E97-2897-4028-AB90-8159C298F01F}"/>
              </a:ext>
            </a:extLst>
          </p:cNvPr>
          <p:cNvSpPr/>
          <p:nvPr userDrawn="1"/>
        </p:nvSpPr>
        <p:spPr>
          <a:xfrm>
            <a:off x="10953136" y="6356547"/>
            <a:ext cx="717755" cy="3441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27BCB07-F206-4C04-9972-F8D95C17702C}" type="slidenum">
              <a:rPr lang="en-ID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53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E5B07E-90B2-4D94-AA67-B03E9C51F965}"/>
              </a:ext>
            </a:extLst>
          </p:cNvPr>
          <p:cNvSpPr txBox="1"/>
          <p:nvPr/>
        </p:nvSpPr>
        <p:spPr>
          <a:xfrm>
            <a:off x="3242187" y="3190793"/>
            <a:ext cx="61107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SINOPSIS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AUDITING </a:t>
            </a:r>
            <a:r>
              <a:rPr lang="id-ID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endParaRPr lang="en-ID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0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B28A82-E1A1-4A5E-AEAB-46049C06C92C}"/>
              </a:ext>
            </a:extLst>
          </p:cNvPr>
          <p:cNvSpPr txBox="1"/>
          <p:nvPr/>
        </p:nvSpPr>
        <p:spPr>
          <a:xfrm>
            <a:off x="736601" y="393083"/>
            <a:ext cx="10891981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 yang lain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dikembangkan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AICPA </a:t>
            </a:r>
            <a:r>
              <a:rPr lang="en-US" sz="2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id-ID" sz="2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 Institute of Certified Public Accountants</a:t>
            </a:r>
            <a:r>
              <a:rPr lang="en-US" sz="2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l">
              <a:buClr>
                <a:srgbClr val="202124"/>
              </a:buClr>
              <a:buFont typeface="+mj-lt"/>
              <a:buAutoNum type="arabicPeriod"/>
            </a:pP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Asersi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Transaksi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Occurence (terjadinya transaksi)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Completeness (kelengkapan)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Accuracy (keakuratan)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Cut-off (pisah batas transaksi)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(klasifikasi)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l">
              <a:buClr>
                <a:srgbClr val="202124"/>
              </a:buClr>
              <a:buFont typeface="+mj-lt"/>
              <a:buAutoNum type="arabicPeriod"/>
            </a:pP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Asersi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Saldo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Akun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1088" lvl="1" indent="-623888" algn="l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Completeness (kelengkapan)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Valuation and allocation (penilaian dan alokasi)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l">
              <a:buClr>
                <a:srgbClr val="202124"/>
              </a:buClr>
              <a:buFont typeface="+mj-lt"/>
              <a:buAutoNum type="arabicPeriod"/>
            </a:pP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Asersi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Penyajian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Pelaporan</a:t>
            </a: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Occurence, rights, and obligations (terjadinya, hak, dan kewajiban)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Completeness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kelengkapan</a:t>
            </a:r>
            <a:r>
              <a:rPr lang="en-US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and understandability (klasifikasi dan kejelasan)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1" indent="-623888" algn="just">
              <a:buFont typeface="+mj-lt"/>
              <a:buAutoNum type="alphaLcPeriod"/>
            </a:pPr>
            <a:r>
              <a:rPr lang="id-ID" sz="2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Accuracy and Valuation (keakuratan dan penilaian)</a:t>
            </a:r>
            <a:endParaRPr lang="en-ID" sz="2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0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5BD79B-9419-4C58-AC52-AEF7D6ADADF9}"/>
              </a:ext>
            </a:extLst>
          </p:cNvPr>
          <p:cNvSpPr txBox="1"/>
          <p:nvPr/>
        </p:nvSpPr>
        <p:spPr>
          <a:xfrm>
            <a:off x="764308" y="780826"/>
            <a:ext cx="10956639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KLASIFIKASI PENGUJIAN AUDIT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628650" algn="l">
              <a:buFont typeface="+mj-lt"/>
              <a:buAutoNum type="arabicPeriod"/>
            </a:pPr>
            <a:r>
              <a:rPr lang="id-ID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Pengujian S</a:t>
            </a:r>
            <a:r>
              <a:rPr lang="en-US" sz="25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istem</a:t>
            </a:r>
            <a:r>
              <a:rPr lang="en-US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US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5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nternal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(SPI)*</a:t>
            </a:r>
            <a:r>
              <a:rPr lang="id-ID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/Pengujian Pengendalian/Tests of Control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termasuk pengujian TI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algn="l"/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Tujuan: 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5713" lvl="0" indent="-627063" algn="l">
              <a:buFont typeface="Symbol" panose="05050102010706020507" pitchFamily="18" charset="2"/>
              <a:buChar char=""/>
            </a:pP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Mengukur kecukupan sistem pengendalian (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mengatasi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atau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5713" lvl="0" indent="-627063" algn="l">
              <a:buFont typeface="Symbol" panose="05050102010706020507" pitchFamily="18" charset="2"/>
              <a:buChar char=""/>
            </a:pP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Mengukur efektifitas pengendalian (</a:t>
            </a:r>
            <a:r>
              <a:rPr lang="en-US" sz="25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potensi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atu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5713" lvl="0" indent="-627063" algn="l">
              <a:buFont typeface="Symbol" panose="05050102010706020507" pitchFamily="18" charset="2"/>
              <a:buChar char=""/>
            </a:pP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Memprediksi area potensi terjadinya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atau </a:t>
            </a:r>
            <a:r>
              <a:rPr lang="id-ID" sz="25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628650" algn="l">
              <a:buFont typeface="+mj-lt"/>
              <a:buAutoNum type="arabicPeriod" startAt="2"/>
            </a:pPr>
            <a:r>
              <a:rPr lang="id-ID" sz="2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Pengujian substantif</a:t>
            </a:r>
            <a:r>
              <a:rPr lang="id-ID" sz="2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pengujian atas kewajaran saldo akun atau angka penyajian laporan keuangan.</a:t>
            </a:r>
            <a:endParaRPr lang="en-ID" sz="2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9557F0-0A7F-4FBA-9C24-82D44518F939}"/>
              </a:ext>
            </a:extLst>
          </p:cNvPr>
          <p:cNvSpPr txBox="1"/>
          <p:nvPr/>
        </p:nvSpPr>
        <p:spPr>
          <a:xfrm>
            <a:off x="764308" y="5430843"/>
            <a:ext cx="1055716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Ada yang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menyebutnya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Control Accounting Systems (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3739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0E5116-A977-4321-A7FE-4085D734C043}"/>
              </a:ext>
            </a:extLst>
          </p:cNvPr>
          <p:cNvSpPr txBox="1"/>
          <p:nvPr/>
        </p:nvSpPr>
        <p:spPr>
          <a:xfrm>
            <a:off x="802408" y="428178"/>
            <a:ext cx="10587183" cy="50167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AUDITING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Audit adalah langkah-langkah yang ditempuh oleh auditor untuk mengumpulkan bukti 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melakukan pengujian 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 umum prosedur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dapat diklasifikasi sebagai berikut: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penerimaan penugasan audit</a:t>
            </a:r>
            <a:r>
              <a:rPr lang="en-U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endParaRPr lang="en-ID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pembuatan dan penandatanganan penugasan audit</a:t>
            </a:r>
            <a:r>
              <a:rPr lang="en-U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endParaRPr lang="en-ID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perencanaan audit</a:t>
            </a:r>
            <a:r>
              <a:rPr lang="en-U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endParaRPr lang="en-ID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pemahaman industri klien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pemahaman bisnis klien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pemahaman SPI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Internal)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pengujian SPI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Internal)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pengujian substantif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pembuatan kertas kerja audit</a:t>
            </a:r>
            <a:r>
              <a:rPr lang="en-U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endParaRPr lang="en-ID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pembuatan kesimpulan hasil audit</a:t>
            </a:r>
            <a:r>
              <a:rPr lang="en-U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endParaRPr lang="en-ID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B853E-B288-4C2F-AC03-5357510EFC03}"/>
              </a:ext>
            </a:extLst>
          </p:cNvPr>
          <p:cNvSpPr txBox="1"/>
          <p:nvPr/>
        </p:nvSpPr>
        <p:spPr>
          <a:xfrm>
            <a:off x="802408" y="5487835"/>
            <a:ext cx="101796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2, 3, 9, dan 10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dimasukkan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dikategorikan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meskipun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diikuti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Penambahan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memahamkan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tahapan</a:t>
            </a:r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4457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06550D-43C0-484C-B90A-DB1309C57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37" y="652462"/>
            <a:ext cx="11083636" cy="55530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3FE6DF-6154-4C57-A592-713DDA0355C7}"/>
              </a:ext>
            </a:extLst>
          </p:cNvPr>
          <p:cNvSpPr txBox="1"/>
          <p:nvPr/>
        </p:nvSpPr>
        <p:spPr>
          <a:xfrm>
            <a:off x="997527" y="1487054"/>
            <a:ext cx="10769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audit” pada </a:t>
            </a:r>
            <a:r>
              <a:rPr lang="en-US" sz="2400" dirty="0" err="1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penugasan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audit (client acceptance)</a:t>
            </a:r>
            <a:endParaRPr lang="en-ID" sz="24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0CBE01-00DE-4DF2-8C32-03150C483FD3}"/>
              </a:ext>
            </a:extLst>
          </p:cNvPr>
          <p:cNvSpPr txBox="1"/>
          <p:nvPr/>
        </p:nvSpPr>
        <p:spPr>
          <a:xfrm>
            <a:off x="949035" y="582067"/>
            <a:ext cx="1045787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 detil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rinci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teknis pengumpulan dan pengujian audit dapat diklasifikasi sebagai berikut: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analitis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tracing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vouching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inspeksi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konfirmasi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matematis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pengerjaan ulang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penghitungan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wawancara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observasi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3" lvl="0" indent="-979488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Prosedur audit berbantuan komputer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4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681DDB-A3D1-4E4A-B44F-CB4CC5745147}"/>
              </a:ext>
            </a:extLst>
          </p:cNvPr>
          <p:cNvSpPr txBox="1"/>
          <p:nvPr/>
        </p:nvSpPr>
        <p:spPr>
          <a:xfrm>
            <a:off x="756227" y="655957"/>
            <a:ext cx="10679546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 PENGUJIAN AUDIT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 pengujian Sistem Informasi Akuntansi/S</a:t>
            </a:r>
            <a:r>
              <a:rPr lang="en-US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istem</a:t>
            </a:r>
            <a:r>
              <a:rPr lang="en-US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engendalian</a:t>
            </a:r>
            <a:r>
              <a:rPr lang="en-US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nternal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(the lower assessed level of control risk approach).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0" lvl="0" indent="-803275" algn="l">
              <a:buFont typeface="+mj-lt"/>
              <a:buAutoNum type="alphaLcPeriod"/>
            </a:pP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Porsi pengujian S</a:t>
            </a:r>
            <a:r>
              <a:rPr lang="en-US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istem</a:t>
            </a:r>
            <a:r>
              <a:rPr lang="en-US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engendalian</a:t>
            </a:r>
            <a:r>
              <a:rPr lang="en-US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nternal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(SPI)</a:t>
            </a: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lebih dominan.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0" lvl="0" indent="-803275" algn="l">
              <a:buFont typeface="+mj-lt"/>
              <a:buAutoNum type="alphaLcPeriod"/>
            </a:pP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 pada saat SPI dipandang kuat/efektif dan atau volume transaksi relatif tinggi serta SPI kuat.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0" lvl="0" indent="-803275" algn="l">
              <a:buFont typeface="+mj-lt"/>
              <a:buAutoNum type="alphaLcPeriod"/>
            </a:pPr>
            <a:r>
              <a:rPr lang="id-ID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 pada pertimbangan efisiensi dan efektifitas pelaksanaan audit.</a:t>
            </a:r>
            <a:endParaRPr lang="en-ID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0E7072-CFF8-4EFA-B2B7-DCEA5C966F1D}"/>
              </a:ext>
            </a:extLst>
          </p:cNvPr>
          <p:cNvSpPr txBox="1"/>
          <p:nvPr/>
        </p:nvSpPr>
        <p:spPr>
          <a:xfrm>
            <a:off x="1468582" y="5292436"/>
            <a:ext cx="964276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Ada yang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menyebutnya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Control Accounting Systems (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ID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50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681DDB-A3D1-4E4A-B44F-CB4CC5745147}"/>
              </a:ext>
            </a:extLst>
          </p:cNvPr>
          <p:cNvSpPr txBox="1"/>
          <p:nvPr/>
        </p:nvSpPr>
        <p:spPr>
          <a:xfrm>
            <a:off x="922481" y="886867"/>
            <a:ext cx="1067954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 PENGUJIAN AUDIT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 startAt="2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 pengujian substantif </a:t>
            </a:r>
            <a:r>
              <a:rPr lang="id-ID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(substantive approach).</a:t>
            </a:r>
            <a:endParaRPr lang="en-ID" sz="32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6075" lvl="1" indent="-895350" algn="l">
              <a:buFont typeface="+mj-lt"/>
              <a:buAutoNum type="alphaL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Porsi pengujian SPI lebih dominan pada pengujian saldo akun atau angka penyajian.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6075" lvl="1" indent="-895350" algn="l">
              <a:buFont typeface="+mj-lt"/>
              <a:buAutoNum type="alphaL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 pada saat SPI dipandang lemah dan atau volume transaksi relatif rendah.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67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0B8961-7C04-4FD2-86FC-D3B178688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82" y="1228436"/>
            <a:ext cx="9788181" cy="50887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CB9A5B-59F8-4A49-B411-265C72178A79}"/>
              </a:ext>
            </a:extLst>
          </p:cNvPr>
          <p:cNvSpPr txBox="1"/>
          <p:nvPr/>
        </p:nvSpPr>
        <p:spPr>
          <a:xfrm>
            <a:off x="1212326" y="540836"/>
            <a:ext cx="87075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 PENGUJIAN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55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49D779-8706-4C06-A9EA-472ADC091F37}"/>
              </a:ext>
            </a:extLst>
          </p:cNvPr>
          <p:cNvSpPr txBox="1"/>
          <p:nvPr/>
        </p:nvSpPr>
        <p:spPr>
          <a:xfrm>
            <a:off x="960582" y="946926"/>
            <a:ext cx="1028007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KRITERIA KEWAJARAN 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 KEUANGAN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9013" lvl="0" indent="-989013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 dengan 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BUKTI PEMBUKUAN</a:t>
            </a: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(bukti transaksi dan dokumen akuntansi).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9013" lvl="0" indent="-989013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 dengan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BUKTI PENGUAT</a:t>
            </a: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(bukti-bukti yang mendukung validitas transaksi dan dokumen akuntansi, seperti bukti konfirmasi, bukti fisik,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dst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9013" lvl="0" indent="-989013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 dengan </a:t>
            </a:r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 Akuntansi Keuangan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(framework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pelaporan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34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93C68B-1CE5-4547-92B5-7530B6DBF3D6}"/>
              </a:ext>
            </a:extLst>
          </p:cNvPr>
          <p:cNvSpPr txBox="1"/>
          <p:nvPr/>
        </p:nvSpPr>
        <p:spPr>
          <a:xfrm>
            <a:off x="720436" y="818782"/>
            <a:ext cx="11065164" cy="526297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of Audit Evidence: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Records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(Accounting records alone do not provide sufficient evidence on which to base an audit opinion):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and records of electronic funds transfers.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general dan subsidiary ledgers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entries and other adjustments to the financial statement that are not reflected in formal journal entries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such as worksheets and spreadsheets supporting cost allocations, computations, and reconciliations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Disclosures.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360363">
              <a:buSzPct val="104000"/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information (corroborating information)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of meeting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Confirmation from third parties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Analysts’ report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data about competitors (benchmarking)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control manuals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obtained through audit procedures such as inquiry, observation, or inspection or records or documents</a:t>
            </a:r>
          </a:p>
          <a:p>
            <a:pPr marL="720725" lvl="1" indent="-360363">
              <a:buSzPct val="104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developed by the auditor that permits the auditor to reach a conclusion through valid logical reasoning</a:t>
            </a:r>
            <a:endParaRPr lang="en-ID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EA33D-99AD-4457-A7CE-1092E1655B1A}"/>
              </a:ext>
            </a:extLst>
          </p:cNvPr>
          <p:cNvSpPr txBox="1"/>
          <p:nvPr/>
        </p:nvSpPr>
        <p:spPr>
          <a:xfrm>
            <a:off x="637309" y="6039218"/>
            <a:ext cx="3579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Auditing | eighth edition | page 230</a:t>
            </a:r>
            <a:endParaRPr lang="en-ID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2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A4FCAC-2C1E-40A0-A84D-63EAFAA4966E}"/>
              </a:ext>
            </a:extLst>
          </p:cNvPr>
          <p:cNvSpPr txBox="1"/>
          <p:nvPr/>
        </p:nvSpPr>
        <p:spPr>
          <a:xfrm>
            <a:off x="1256070" y="2384549"/>
            <a:ext cx="10208343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sz="36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Sinopsis adalah ringkasan singkat yang memberikan gambaran kepada penonton atau pembaca tentang karya tulis, film, dan lainnya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572288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7D7572-8FC3-4816-A4DC-93918A0D40B4}"/>
              </a:ext>
            </a:extLst>
          </p:cNvPr>
          <p:cNvSpPr txBox="1"/>
          <p:nvPr/>
        </p:nvSpPr>
        <p:spPr>
          <a:xfrm>
            <a:off x="796059" y="1135972"/>
            <a:ext cx="1059988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KERTAS KERJA AUDIT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lvl="0" indent="-895350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 bukti hukum pelaksanaan audit dan kesimpulan hasil audit.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lvl="0" indent="-895350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 lengkap dan relevan.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lvl="0" indent="-895350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 sistematis, baik dalam pembuatan maupun pengarsipan.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lvl="0" indent="-895350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 jelas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mudah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difahami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0D39EB-7EE2-4133-AB53-F8C4E3E796B2}"/>
              </a:ext>
            </a:extLst>
          </p:cNvPr>
          <p:cNvSpPr txBox="1"/>
          <p:nvPr/>
        </p:nvSpPr>
        <p:spPr>
          <a:xfrm>
            <a:off x="904009" y="836335"/>
            <a:ext cx="1038398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 AUDITOR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Kesimpulan akhir hasil audit laporan keuangan adalah opini atau pendapat auditor.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Klasifikasi Opini Auditor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 wajar tanpa pengecualian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 wajar dengan pengecualian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 tidak wajar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Menolak memberikan opini 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5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CA431A-3670-4ADE-8347-62D39F6EF334}"/>
              </a:ext>
            </a:extLst>
          </p:cNvPr>
          <p:cNvSpPr txBox="1"/>
          <p:nvPr/>
        </p:nvSpPr>
        <p:spPr>
          <a:xfrm>
            <a:off x="801253" y="909981"/>
            <a:ext cx="1049481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 PENTING YANG HARUS DIFAHAMI</a:t>
            </a:r>
          </a:p>
          <a:p>
            <a:pPr algn="l"/>
            <a:endParaRPr lang="en-ID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0" indent="-1081088" algn="l">
              <a:buFont typeface="+mj-lt"/>
              <a:buAutoNum type="arabicPeriod"/>
            </a:pPr>
            <a:r>
              <a:rPr lang="id-ID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Pembagian paragraf laporan auditor baik yang berbentuk standar maupun bentuk tidak standar.</a:t>
            </a:r>
            <a:endParaRPr lang="en-ID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0" indent="-1081088" algn="l">
              <a:buFont typeface="+mj-lt"/>
              <a:buAutoNum type="arabicPeriod"/>
            </a:pPr>
            <a:r>
              <a:rPr lang="id-ID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Redaksional laporan auditor.</a:t>
            </a:r>
            <a:endParaRPr lang="en-ID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lvl="0" indent="-1081088" algn="l">
              <a:buFont typeface="+mj-lt"/>
              <a:buAutoNum type="arabicPeriod"/>
            </a:pPr>
            <a:r>
              <a:rPr lang="id-ID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Pemberian tanggal laporan auditor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lapangan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54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81D44-720F-453D-9DE2-AF5149DBCC00}"/>
              </a:ext>
            </a:extLst>
          </p:cNvPr>
          <p:cNvSpPr txBox="1"/>
          <p:nvPr/>
        </p:nvSpPr>
        <p:spPr>
          <a:xfrm>
            <a:off x="4387743" y="2927927"/>
            <a:ext cx="3501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en-ID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4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ECB5FA-2C64-4DCE-A232-BD33DDD034CD}"/>
              </a:ext>
            </a:extLst>
          </p:cNvPr>
          <p:cNvSpPr txBox="1"/>
          <p:nvPr/>
        </p:nvSpPr>
        <p:spPr>
          <a:xfrm>
            <a:off x="843116" y="353114"/>
            <a:ext cx="82123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SINKRONISASI URUTAN SIKLUS TRANSAKSI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C21622-04FF-4950-804B-765FA6B7D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44283"/>
              </p:ext>
            </p:extLst>
          </p:nvPr>
        </p:nvGraphicFramePr>
        <p:xfrm>
          <a:off x="965772" y="1488319"/>
          <a:ext cx="10605606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6875902">
                  <a:extLst>
                    <a:ext uri="{9D8B030D-6E8A-4147-A177-3AD203B41FA5}">
                      <a16:colId xmlns:a16="http://schemas.microsoft.com/office/drawing/2014/main" val="3926438562"/>
                    </a:ext>
                  </a:extLst>
                </a:gridCol>
                <a:gridCol w="3729704">
                  <a:extLst>
                    <a:ext uri="{9D8B030D-6E8A-4147-A177-3AD203B41FA5}">
                      <a16:colId xmlns:a16="http://schemas.microsoft.com/office/drawing/2014/main" val="3519991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Transaksi Sesuai Urutan Standar Umum Proses Bisnis</a:t>
                      </a:r>
                      <a:endParaRPr lang="en-ID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Alternatif Penamaan 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52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/>
                      </a:pPr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 (pemenuhan modal baik melalui utang jangka panjang maupun penerbitan saham)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perolehan modal dan pengembaliannya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88975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2"/>
                      </a:pPr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aset tetap)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01915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SDM (rekrutmen, diklat, penempatan, kompensasi, penghentian)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penggajian dan personalia</a:t>
                      </a:r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ID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574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7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43A147-6AC5-40DF-BB38-F6B7F8CCD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30054"/>
              </p:ext>
            </p:extLst>
          </p:nvPr>
        </p:nvGraphicFramePr>
        <p:xfrm>
          <a:off x="1105208" y="746760"/>
          <a:ext cx="10192652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6542501">
                  <a:extLst>
                    <a:ext uri="{9D8B030D-6E8A-4147-A177-3AD203B41FA5}">
                      <a16:colId xmlns:a16="http://schemas.microsoft.com/office/drawing/2014/main" val="489296779"/>
                    </a:ext>
                  </a:extLst>
                </a:gridCol>
                <a:gridCol w="3650151">
                  <a:extLst>
                    <a:ext uri="{9D8B030D-6E8A-4147-A177-3AD203B41FA5}">
                      <a16:colId xmlns:a16="http://schemas.microsoft.com/office/drawing/2014/main" val="42813086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4"/>
                      </a:pPr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 (pengadaan barang dan jasa untuk kegiatan operasional)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37596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5"/>
                      </a:pPr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produksi/konversi (pengolahan bahan baku menjadi produk jadi)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persediaan dan penggudangan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517348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None/>
                      </a:pPr>
                      <a:r>
                        <a:rPr lang="en-US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  S</a:t>
                      </a:r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iklus pendapatan (penjualan barang dan jasa yang menjadi aktivitas bisnis utama perusahaan).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penjualan dan pengumpulan piutang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400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7"/>
                      </a:pPr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instrumen keuangan).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4860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8"/>
                      </a:pPr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kas (kas masuk dan kas keluar)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2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9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71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7CAEDD-BF45-4E99-9D43-D1FCC2157F9E}"/>
              </a:ext>
            </a:extLst>
          </p:cNvPr>
          <p:cNvSpPr txBox="1"/>
          <p:nvPr/>
        </p:nvSpPr>
        <p:spPr>
          <a:xfrm>
            <a:off x="598054" y="503428"/>
            <a:ext cx="106703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URUTAN PEMBAHASAN DALAM MATA KULIAH </a:t>
            </a:r>
            <a:r>
              <a:rPr lang="en-U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AUDITING</a:t>
            </a:r>
            <a:r>
              <a:rPr lang="id-ID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85986-FD32-4CE7-A6CC-0468CF30CE38}"/>
              </a:ext>
            </a:extLst>
          </p:cNvPr>
          <p:cNvSpPr txBox="1"/>
          <p:nvPr/>
        </p:nvSpPr>
        <p:spPr>
          <a:xfrm>
            <a:off x="1641763" y="1242643"/>
            <a:ext cx="81026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3275" lvl="0" indent="-80327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Reviu Audit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Pendapatan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Pengeluaran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SDM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Produksi/Konversi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Investasi Aset Tetap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Siklus Pendanaan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Siklus Investasi Instrumen Keuangan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 Kas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Audit/Peristiwa Kemudian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3275" lvl="0" indent="-803275" algn="l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341595-6D84-4912-85F0-F1E262B5BFB8}"/>
              </a:ext>
            </a:extLst>
          </p:cNvPr>
          <p:cNvSpPr txBox="1"/>
          <p:nvPr/>
        </p:nvSpPr>
        <p:spPr>
          <a:xfrm>
            <a:off x="579581" y="457246"/>
            <a:ext cx="97651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PEMBAHASAN SIKLUS TRANSAKSI</a:t>
            </a:r>
            <a:endParaRPr lang="en-ID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352B43-4C81-4B74-9024-7BD0D5FF8AAC}"/>
              </a:ext>
            </a:extLst>
          </p:cNvPr>
          <p:cNvSpPr txBox="1"/>
          <p:nvPr/>
        </p:nvSpPr>
        <p:spPr>
          <a:xfrm>
            <a:off x="543790" y="1137775"/>
            <a:ext cx="1110441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Pengertian siklus transaksi, cakupan transaksi, akun-akun yang terpengaruh.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 Audit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Postensi kesalahan (error) dan kecurangan (fraud)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 Pengengendalian Internal (SPI): pemisahan fungsi, dokumen akuntansi, pelaporan, teknologi informasi.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Pengujian pengendalian (reviu)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 materialitas salah saji (reviu)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720725" algn="l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Pengujian substantif: prosedur awal, prosedur analitis, prosedur pengujian transaksi, prosedur pengujian saldo akun, prosedur pengujian estimasi akuntansi, prosedur reviu penyajian dan pengungkapan.</a:t>
            </a:r>
            <a:endParaRPr lang="en-ID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2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BFF43D-EE47-4D4C-96B1-97DD7C859AA9}"/>
              </a:ext>
            </a:extLst>
          </p:cNvPr>
          <p:cNvSpPr txBox="1"/>
          <p:nvPr/>
        </p:nvSpPr>
        <p:spPr>
          <a:xfrm>
            <a:off x="626917" y="411096"/>
            <a:ext cx="109381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ILUSTRASI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SIKLUS TRANSAKSI PADA NERACA/LAPORAN POSISI KEUANGAN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LAPORAN LABA RUGI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E5B8DE-7D4D-4C7D-B56E-926B7A95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30660"/>
              </p:ext>
            </p:extLst>
          </p:nvPr>
        </p:nvGraphicFramePr>
        <p:xfrm>
          <a:off x="780819" y="1891709"/>
          <a:ext cx="10630362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5315181">
                  <a:extLst>
                    <a:ext uri="{9D8B030D-6E8A-4147-A177-3AD203B41FA5}">
                      <a16:colId xmlns:a16="http://schemas.microsoft.com/office/drawing/2014/main" val="979748749"/>
                    </a:ext>
                  </a:extLst>
                </a:gridCol>
                <a:gridCol w="5315181">
                  <a:extLst>
                    <a:ext uri="{9D8B030D-6E8A-4147-A177-3AD203B41FA5}">
                      <a16:colId xmlns:a16="http://schemas.microsoft.com/office/drawing/2014/main" val="17104186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Lancar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Kas Masuk/Keluar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Investasi Sementara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Instrumen Keuangan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Piutang Dagang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Uang Muka Biaya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Persediaan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Pengeluaran/Siklus Produksi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Lancar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Dagang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Biaya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Gaji/Upah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SDM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291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Investasi Jangka Panjang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Instrumen Keuangan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Jangka Panjang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889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Tetap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Aset Tetap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36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Tak Berwujud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(Instrumen Keuangan/Aset Tetap)</a:t>
                      </a: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300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2E14CFA-C1CC-4E51-A217-FDCFC88AA06B}"/>
              </a:ext>
            </a:extLst>
          </p:cNvPr>
          <p:cNvSpPr txBox="1"/>
          <p:nvPr/>
        </p:nvSpPr>
        <p:spPr>
          <a:xfrm>
            <a:off x="3041072" y="1182180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NERACA</a:t>
            </a:r>
            <a:endParaRPr lang="en-ID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Komponen dan Sumber Siklus Transaksi</a:t>
            </a:r>
            <a:endParaRPr lang="en-ID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8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4D2239-EB9B-4821-8960-D36E5F7EA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71329"/>
              </p:ext>
            </p:extLst>
          </p:nvPr>
        </p:nvGraphicFramePr>
        <p:xfrm>
          <a:off x="1025928" y="2042262"/>
          <a:ext cx="10371744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5196225">
                  <a:extLst>
                    <a:ext uri="{9D8B030D-6E8A-4147-A177-3AD203B41FA5}">
                      <a16:colId xmlns:a16="http://schemas.microsoft.com/office/drawing/2014/main" val="3086820812"/>
                    </a:ext>
                  </a:extLst>
                </a:gridCol>
                <a:gridCol w="5175519">
                  <a:extLst>
                    <a:ext uri="{9D8B030D-6E8A-4147-A177-3AD203B41FA5}">
                      <a16:colId xmlns:a16="http://schemas.microsoft.com/office/drawing/2014/main" val="3100446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Komponen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Sumber Siklus Transaksi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67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Penjualan (perusahaan dagang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59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 Jasa (perusahaan jasa)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147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Beban/biaya operasional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8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 Bunga/Pendapatan Dividen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725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Biaya Bunga/Pembagian Dividen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743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Pendapatan/beban/rugi Lain-lain 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Aset Tetap/Siklus Investasi Instrumen Keuangan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077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1D6D0AF-23C9-4DC5-8A1E-F1EB6FF8B23D}"/>
              </a:ext>
            </a:extLst>
          </p:cNvPr>
          <p:cNvSpPr txBox="1"/>
          <p:nvPr/>
        </p:nvSpPr>
        <p:spPr>
          <a:xfrm>
            <a:off x="2393719" y="791998"/>
            <a:ext cx="76361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 LABA-RUGI</a:t>
            </a:r>
            <a:endParaRPr lang="en-ID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d-ID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Komponen dan Sumber Siklus Transaksi</a:t>
            </a:r>
            <a:endParaRPr lang="en-ID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9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8B3032-D192-4B6F-BA27-4D7343A6DBD0}"/>
              </a:ext>
            </a:extLst>
          </p:cNvPr>
          <p:cNvSpPr txBox="1"/>
          <p:nvPr/>
        </p:nvSpPr>
        <p:spPr>
          <a:xfrm>
            <a:off x="775854" y="624052"/>
            <a:ext cx="1072341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AUDITING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 kewajaran pelaporan keuangan, baik dari sisi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penyajian, jumlah, maupun kecukupan pengungkapan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 PENGUJIAN AUDIT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 dengan framework atau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rerangka </a:t>
            </a:r>
            <a:r>
              <a:rPr lang="en-US" sz="20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dasar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pengujian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PCAOB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d-ID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Company Accounting Oversight Board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Eksistensi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eksistensi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 akun) atau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transaksi).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Kelengkapan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kelengkapan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pelaporan)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 aset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pendapatan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kewajiban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kewajiban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 utang/modal/biaya) – pengujian cut-off transaksi.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ketepatan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alokasi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(klasifikasi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transaksi).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Penyajian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penyajian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 SAK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/framework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pelaporan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id-ID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pengungkapan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kecukupan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penjelasan tambahan atas saldo akun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id-ID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ID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481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402</TotalTime>
  <Words>1379</Words>
  <Application>Microsoft Office PowerPoint</Application>
  <PresentationFormat>Widescreen</PresentationFormat>
  <Paragraphs>201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SURURI</dc:creator>
  <cp:lastModifiedBy>Lenovo</cp:lastModifiedBy>
  <cp:revision>7</cp:revision>
  <dcterms:created xsi:type="dcterms:W3CDTF">2022-02-13T13:21:48Z</dcterms:created>
  <dcterms:modified xsi:type="dcterms:W3CDTF">2022-02-18T16:47:24Z</dcterms:modified>
</cp:coreProperties>
</file>