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48"/>
  </p:notesMasterIdLst>
  <p:sldIdLst>
    <p:sldId id="335" r:id="rId2"/>
    <p:sldId id="342" r:id="rId3"/>
    <p:sldId id="343" r:id="rId4"/>
    <p:sldId id="345" r:id="rId5"/>
    <p:sldId id="344" r:id="rId6"/>
    <p:sldId id="336" r:id="rId7"/>
    <p:sldId id="340" r:id="rId8"/>
    <p:sldId id="341" r:id="rId9"/>
    <p:sldId id="346" r:id="rId10"/>
    <p:sldId id="347" r:id="rId11"/>
    <p:sldId id="348" r:id="rId12"/>
    <p:sldId id="349" r:id="rId13"/>
    <p:sldId id="350" r:id="rId14"/>
    <p:sldId id="354" r:id="rId15"/>
    <p:sldId id="385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7" r:id="rId24"/>
    <p:sldId id="362" r:id="rId25"/>
    <p:sldId id="368" r:id="rId26"/>
    <p:sldId id="369" r:id="rId27"/>
    <p:sldId id="363" r:id="rId28"/>
    <p:sldId id="370" r:id="rId29"/>
    <p:sldId id="364" r:id="rId30"/>
    <p:sldId id="371" r:id="rId31"/>
    <p:sldId id="365" r:id="rId32"/>
    <p:sldId id="372" r:id="rId33"/>
    <p:sldId id="366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  <p:sldId id="332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66"/>
    <a:srgbClr val="FF993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D04A9-5944-453D-A1B6-ED557D181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DBD2E-801C-436A-9CA7-7515FD9ABA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2EB51B-2FDE-4E87-811C-EBB01D34B9DB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7BDB65-9BDF-45C8-B59A-BBBE86929F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7F7E73-2E79-48DD-A7AF-9EDE57694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F57B7-3CDD-4D61-8ACA-A3734E47DF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97D79-E8C2-4255-AC26-8A3188A0A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8291F2-5C02-4C45-B11E-9A2123261A59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C6096C2-5288-4500-810E-61E175F5BFF4}"/>
              </a:ext>
            </a:extLst>
          </p:cNvPr>
          <p:cNvSpPr/>
          <p:nvPr userDrawn="1"/>
        </p:nvSpPr>
        <p:spPr>
          <a:xfrm>
            <a:off x="10896600" y="5867400"/>
            <a:ext cx="6858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E1B83FE7-10A1-41F4-B1EE-0DA26A49C5C4}" type="slidenum">
              <a:rPr lang="en-ID" sz="200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pPr algn="ctr"/>
              <a:t>‹#›</a:t>
            </a:fld>
            <a:endParaRPr lang="en-ID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6408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9FECE2-AB74-4717-B904-9EC75138056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4330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129943-BF35-4070-AB2D-1044173C4C44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8941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096000"/>
            <a:ext cx="5334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B3093F0-5D5D-45B6-93A6-5DB9155E693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064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2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DF001-6036-4485-8782-5D6E9DD100A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70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CDA1EE-11D8-432F-BB29-F7207A0F3B8B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689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A453AE-EF29-4DF6-8367-B95461E3F840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668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E19E21-99A4-42A0-9B0E-65E46E7253F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4811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34CA63-BB4F-4A96-8E6E-63FCE6B7C90F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221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3834E8-BB3E-4430-8FEE-A07FC4413AB2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58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86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2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5">
            <a:extLst>
              <a:ext uri="{FF2B5EF4-FFF2-40B4-BE49-F238E27FC236}">
                <a16:creationId xmlns:a16="http://schemas.microsoft.com/office/drawing/2014/main" id="{33CC496E-9264-4E1B-8A8C-8F2F8961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743200"/>
            <a:ext cx="9144000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3200" b="1" dirty="0"/>
              <a:t>BAB </a:t>
            </a:r>
            <a:r>
              <a:rPr lang="en-US" altLang="id-ID" sz="3200" b="1" dirty="0"/>
              <a:t>9</a:t>
            </a:r>
            <a:endParaRPr lang="id-ID" altLang="id-ID" sz="3200" b="1" dirty="0"/>
          </a:p>
          <a:p>
            <a:pPr algn="ctr" eaLnBrk="1" hangingPunct="1"/>
            <a:r>
              <a:rPr lang="id-ID" altLang="id-ID" sz="3200" b="1" dirty="0"/>
              <a:t>AUDIT SALDO KAS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E2C0408-3459-45DA-A1D6-31822588C5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914400"/>
            <a:ext cx="62484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SISTEM PENGENDALIAN KAS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303379A-2609-407A-921C-676DFFFD2DC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685772"/>
            <a:ext cx="10668000" cy="3505200"/>
          </a:xfrm>
          <a:prstGeom prst="rect">
            <a:avLst/>
          </a:prstGeom>
        </p:spPr>
        <p:txBody>
          <a:bodyPr/>
          <a:lstStyle/>
          <a:p>
            <a:pPr marL="806450" indent="-806450" eaLnBrk="1" hangingPunct="1"/>
            <a:r>
              <a:rPr lang="id-ID" altLang="id-ID" sz="3000" dirty="0">
                <a:latin typeface="Arial" panose="020B0604020202020204" pitchFamily="34" charset="0"/>
                <a:cs typeface="Arial" panose="020B0604020202020204" pitchFamily="34" charset="0"/>
              </a:rPr>
              <a:t>Bentuk kongkrit pengendalian kas mencakup antara lain:</a:t>
            </a:r>
          </a:p>
          <a:p>
            <a:pPr marL="1700213" lvl="1" indent="-893763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3000" dirty="0">
                <a:latin typeface="Arial" panose="020B0604020202020204" pitchFamily="34" charset="0"/>
                <a:cs typeface="Arial" panose="020B0604020202020204" pitchFamily="34" charset="0"/>
              </a:rPr>
              <a:t>Pemisahan fungsi otorisasi, fungsi penyimpanan, dan fungsi pembukuan atas kas masuk dan kas keluar.</a:t>
            </a:r>
          </a:p>
          <a:p>
            <a:pPr marL="1700213" lvl="1" indent="-893763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Kecukupan dan efektifitas dokumen transaksi atas kas masuk dan kas keluar (bukti kas masuk dan bukti kas keluar).</a:t>
            </a:r>
          </a:p>
          <a:p>
            <a:pPr marL="1700213" lvl="1" indent="-893763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3000" dirty="0">
                <a:latin typeface="Arial" panose="020B0604020202020204" pitchFamily="34" charset="0"/>
                <a:cs typeface="Arial" panose="020B0604020202020204" pitchFamily="34" charset="0"/>
              </a:rPr>
              <a:t>Kecukupan dan efektifitas dokumen pembukuan atas kas masuk dan kas keluar.</a:t>
            </a:r>
          </a:p>
          <a:p>
            <a:pPr marL="800100" lvl="1" indent="-457200" eaLnBrk="1" hangingPunct="1">
              <a:buFont typeface="Calibri Light" panose="020F0302020204030204" pitchFamily="34" charset="0"/>
              <a:buAutoNum type="arabicPeriod"/>
            </a:pPr>
            <a:endParaRPr lang="id-ID" altLang="id-ID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1EA3323-B12F-477D-B9FC-F1CDC49773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600" y="990600"/>
            <a:ext cx="62484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SISTEM PENGENDALIAN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4F54-4049-4BB3-A09B-897F0F4DF2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3000" y="1463675"/>
            <a:ext cx="10134600" cy="4495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800100" lvl="1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Kecukupan dan efektifitas laporan periodik atas transaksi kas, termasuk praktik rekonsiliasi bank.</a:t>
            </a:r>
          </a:p>
          <a:p>
            <a:pPr marL="800100" lvl="1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Kecukupan pengawasan atau pengecekan independen atas transaksi kas masuk dan kas keluar.</a:t>
            </a:r>
          </a:p>
          <a:p>
            <a:pPr marL="800100" lvl="1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Kecukupan dan ketepatan teknologi pengendalian transaksi kas.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id-ID" sz="1050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id-ID" dirty="0">
                <a:latin typeface="Arial" pitchFamily="34" charset="0"/>
                <a:cs typeface="Arial" pitchFamily="34" charset="0"/>
              </a:rPr>
              <a:t>Dokumen Pembukuan: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d-ID" dirty="0">
                <a:latin typeface="Arial" pitchFamily="34" charset="0"/>
                <a:cs typeface="Arial" pitchFamily="34" charset="0"/>
              </a:rPr>
              <a:t>Dokumen pembukuan (termasuk transaksi) berfungsi sebagai: alat bukti transaksi, alat perintah transaksi, dan alat pengendalian transaksi.</a:t>
            </a:r>
          </a:p>
          <a:p>
            <a:pPr marL="800100" lvl="1" indent="-457200" eaLnBrk="1" fontAlgn="auto" hangingPunct="1">
              <a:spcAft>
                <a:spcPts val="0"/>
              </a:spcAft>
              <a:buNone/>
              <a:defRPr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AF0910B-0C6B-4B75-A73C-D65595EF87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4787" y="814951"/>
            <a:ext cx="61722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SISTEM PENGENDALIAN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B61C-9802-460D-B8E6-29A1A15F0D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5400" y="1524000"/>
            <a:ext cx="10439400" cy="4724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57200" indent="-4572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700" dirty="0">
                <a:latin typeface="Arial" pitchFamily="34" charset="0"/>
                <a:cs typeface="Arial" pitchFamily="34" charset="0"/>
              </a:rPr>
              <a:t>Dokumen pembukuan kas mencakup:</a:t>
            </a:r>
          </a:p>
          <a:p>
            <a:pPr marL="989013" lvl="1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Bukti otorisasi penerimaan/pengeluaran kas.</a:t>
            </a:r>
          </a:p>
          <a:p>
            <a:pPr marL="989013" lvl="1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Bukti penerimaan/pengeluaran kas.</a:t>
            </a:r>
          </a:p>
          <a:p>
            <a:pPr marL="989013" lvl="1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Bukti setor kas ke bank.</a:t>
            </a:r>
          </a:p>
          <a:p>
            <a:pPr marL="989013" lvl="1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Jurnal penerimaan/pengeluaran kas.</a:t>
            </a:r>
          </a:p>
          <a:p>
            <a:pPr marL="989013" lvl="1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Laporan arus kas.</a:t>
            </a:r>
          </a:p>
          <a:p>
            <a:pPr marL="449263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600" dirty="0">
                <a:latin typeface="Arial" pitchFamily="34" charset="0"/>
                <a:cs typeface="Arial" pitchFamily="34" charset="0"/>
              </a:rPr>
              <a:t>Dokumen pembukuan bisa dalam bentuk manual atau dalam bentuk elektronik. </a:t>
            </a:r>
          </a:p>
          <a:p>
            <a:pPr marL="449263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600" dirty="0">
                <a:latin typeface="Arial" pitchFamily="34" charset="0"/>
                <a:cs typeface="Arial" pitchFamily="34" charset="0"/>
              </a:rPr>
              <a:t>Kecukupan dan efektifitas dokumen pembukuan menjadi indikator tentang kecukupan dan efektifitas Sistem Pengendalian Internal kas, termasuk potensi kesalahan dan kecurangan terhadap transaksi kas.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841DAEE-6DFA-4090-B0E7-045440C54D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109919"/>
            <a:ext cx="77724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PEMAHAMAN DAN PENGUJIAN SPI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DDED2F83-271F-444B-8E3F-9627A7CECEF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981200"/>
            <a:ext cx="10287000" cy="3276600"/>
          </a:xfrm>
          <a:prstGeom prst="rect">
            <a:avLst/>
          </a:prstGeom>
        </p:spPr>
        <p:txBody>
          <a:bodyPr/>
          <a:lstStyle/>
          <a:p>
            <a:pPr marL="717550" indent="-717550" eaLnBrk="1" hangingPunct="1"/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Pemahaman dan pengujian SPI, dilaksanakan untuk mengukur tingkat kecukupan dan efektifitas SPI, sebagai perangkat pencegah potensi kesalahan dan kecurangan terhadap kas.</a:t>
            </a:r>
          </a:p>
          <a:p>
            <a:pPr marL="717550" indent="-717550" eaLnBrk="1" hangingPunct="1"/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Pengujian SPI dilakukan dengan cara menguji tingkat kesesuaian praktik dengan sistem atau prosedur yang berlaku.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F96B8BA-8CDB-4927-A1B0-7B01932E48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9258" y="76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PEMAHAMAN DAN PENGUJIAN SPI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E1A90-D4B2-47A2-B473-627F6371D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295400"/>
            <a:ext cx="10363200" cy="4724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42925" indent="-542925" eaLnBrk="1" fontAlgn="auto" hangingPunct="1">
              <a:spcAft>
                <a:spcPts val="0"/>
              </a:spcAft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Tujuan pemahaman dan pengujian SPI adalah untuk mengukur tingkat risiko salah saji kas.</a:t>
            </a:r>
          </a:p>
          <a:p>
            <a:pPr marL="542925" indent="-542925" eaLnBrk="1" fontAlgn="auto" hangingPunct="1">
              <a:spcAft>
                <a:spcPts val="0"/>
              </a:spcAft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Dari sisi perusahaan risiko salah saji kas bisa disebabkan oleh: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Risiko bawaan, yaitu risiko kesalahan yang menjadi karakteristik dari kas, yaitu mudah disalahgunakan dan berkaitan dengan seluruh aktivitas organisasi.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Risiko pengendalian, yaitu risiko sistem pengendalian internal tidak mampu mencegah dan mendeteksi kesalahan atau kecurangan material pada kas dengan segera.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d-ID" sz="2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C454B5B-A222-4ABF-AEE4-75B831D469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600" y="6858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PEMAHAMAN DAN PENGUJIAN SPI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235DC-0450-4DC9-B717-3E7C3B17EA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0" y="1295400"/>
            <a:ext cx="10210800" cy="48006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9750" indent="-539750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Dari sisi auditor, risiko salah saji kas bisa disebabkan oleh: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Risiko deteksi, yaitu risiko auditor gagal mendeteksi kesalahan atau kecurangan material pada kas, setelah audit direncanakan dan dilaksanakan secara cermat dan saksama.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Risiko analitis, yaitu risiko auditor salah dalam menyimpulkan hasil pengujian analitis atas transaksi dan saldo kas, setelah pengujian analitis direncanakan dan dilaksanakan secara cermat dan saksama.</a:t>
            </a:r>
          </a:p>
          <a:p>
            <a:pPr marL="1079500" lvl="1" indent="-539750" eaLnBrk="1" fontAlgn="auto" hangingPunct="1">
              <a:spcAft>
                <a:spcPts val="0"/>
              </a:spcAft>
              <a:defRPr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d-ID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2CCD2D0-F236-493C-A533-A6490C68EB3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990600"/>
            <a:ext cx="70104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TERHADAP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6BA83-7364-416D-BE4C-671B00772E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0" y="1825625"/>
            <a:ext cx="10515600" cy="4041775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0" indent="-5429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heck Kiting</a:t>
            </a:r>
          </a:p>
          <a:p>
            <a:pPr marL="530225" indent="-5302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30225" algn="l"/>
              </a:tabLst>
              <a:defRPr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Adalah kecurangan dalam bentuk manipulasi pisah batas (cut-off) transfer kas antar bank untuk menutupi problem likuiditas perusahaan dengan cara memperbesar saldo kas per tanggal neraca.</a:t>
            </a:r>
          </a:p>
          <a:p>
            <a:pPr marL="530225" indent="-5302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530225" algn="l"/>
              </a:tabLst>
              <a:defRPr/>
            </a:pPr>
            <a:r>
              <a:rPr lang="id-ID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Audit check kiting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dilakukan dengan cara menganalisis transfer kas antar bank untuk menguji ketepatan pisah batas transaksi.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16969EC-FF86-4996-A1F6-0236722004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1143000"/>
            <a:ext cx="6781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TERHADAP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3AF42-254E-41D7-ADF9-3A49332D2E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0" y="1808419"/>
            <a:ext cx="10515600" cy="38893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-6207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620713" algn="l"/>
              </a:tabLst>
              <a:defRPr/>
            </a:pP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Ilustrasi check kiting</a:t>
            </a:r>
          </a:p>
          <a:p>
            <a:pPr marL="633413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620713" algn="l"/>
              </a:tabLst>
              <a:defRPr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	PT Permata memiliki dua rekening Bank A dan Bank B. Tanggal 31 Desember mentransfer dana dari Bank A ke Bank B sebesar Rp10.000.000,00. PT Permata mencatat setoran di Bank B, tetapi tidak mencatat transfer dari Bank A, sehingga total dana di Bank A dan Bank B bertambah sebesar Rp10.000.000,00. 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60F9A491-A435-40EE-828B-D5CCC0ED9C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681396"/>
            <a:ext cx="6629400" cy="5238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TERHADAP KAS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C73DD4FE-4E6D-4426-A722-DB3F5B458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62931"/>
              </p:ext>
            </p:extLst>
          </p:nvPr>
        </p:nvGraphicFramePr>
        <p:xfrm>
          <a:off x="1905000" y="1915140"/>
          <a:ext cx="849312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4025026" imgH="1118501" progId="Excel.Sheet.12">
                  <p:embed/>
                </p:oleObj>
              </mc:Choice>
              <mc:Fallback>
                <p:oleObj name="Worksheet" r:id="rId3" imgW="4025026" imgH="1118501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15140"/>
                        <a:ext cx="8493125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6">
            <a:extLst>
              <a:ext uri="{FF2B5EF4-FFF2-40B4-BE49-F238E27FC236}">
                <a16:creationId xmlns:a16="http://schemas.microsoft.com/office/drawing/2014/main" id="{BB74FDD3-823E-47F2-BE0F-F013CA38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31900"/>
            <a:ext cx="386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800" b="1" dirty="0"/>
              <a:t>Ilustrasi Check Kiting</a:t>
            </a:r>
            <a:endParaRPr lang="id-ID" altLang="id-ID" b="1" dirty="0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DE4BAA9-A27C-41BB-9472-181C97C31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436705"/>
            <a:ext cx="10439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700" dirty="0"/>
              <a:t>Melalui kecurangan transfer kas antar bank (check kiting), saldo kas tanggal 31 Des. 2012 menjadi Rp310.000.000,00, karena transfer dari Bank A ke Bank B baru dicatat pada tanggal 2 Januari 2013.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itle 1">
            <a:extLst>
              <a:ext uri="{FF2B5EF4-FFF2-40B4-BE49-F238E27FC236}">
                <a16:creationId xmlns:a16="http://schemas.microsoft.com/office/drawing/2014/main" id="{215834DF-39B1-4306-A4F6-474DE94444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919777"/>
            <a:ext cx="6629400" cy="451824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TERHADAP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3AF52-BA9F-4750-A836-D161D02454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3000" y="1685772"/>
            <a:ext cx="10363200" cy="42672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42925" indent="-542925" eaLnBrk="1" fontAlgn="auto" hangingPunct="1">
              <a:spcAft>
                <a:spcPts val="0"/>
              </a:spcAft>
              <a:defRPr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apping</a:t>
            </a: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	Adalah kecurangan dalam bentuk menggunakan penerimaan kas untuk keperluan pribadi, dan menutupnya dengan penerimaan kas berikutnya. </a:t>
            </a: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d-ID" sz="3000" b="1" dirty="0">
                <a:latin typeface="Arial" panose="020B0604020202020204" pitchFamily="34" charset="0"/>
                <a:cs typeface="Arial" panose="020B0604020202020204" pitchFamily="34" charset="0"/>
              </a:rPr>
              <a:t>Audit atas lapping:</a:t>
            </a:r>
          </a:p>
          <a:p>
            <a:pPr marL="989013" lvl="1" indent="-449263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Melakukan konfirmasi piutang</a:t>
            </a:r>
          </a:p>
          <a:p>
            <a:pPr marL="989013" lvl="1" indent="-449263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Melakukan perhitungan kas mendadak</a:t>
            </a:r>
          </a:p>
          <a:p>
            <a:pPr marL="989013" lvl="1" indent="-449263" eaLnBrk="1" fontAlgn="auto" hangingPunct="1">
              <a:spcAft>
                <a:spcPts val="0"/>
              </a:spcAft>
              <a:defRPr/>
            </a:pPr>
            <a:r>
              <a:rPr lang="id-ID" sz="3000" dirty="0">
                <a:latin typeface="Arial" panose="020B0604020202020204" pitchFamily="34" charset="0"/>
                <a:cs typeface="Arial" panose="020B0604020202020204" pitchFamily="34" charset="0"/>
              </a:rPr>
              <a:t>Membandingkan detil penerimaan kas dengan detil setoran bank.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d-ID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FDC5B8C-AB86-4ECB-975D-8B172A6275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914400"/>
            <a:ext cx="4876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KOMPONEN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CE9DE-8409-46E9-88AC-1BA191C39F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636712"/>
            <a:ext cx="10134600" cy="358457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9750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enerimaan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disetor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bank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rekening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giro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kas yang dikelola dengan sistem dana tetap (imprest system), seperti kas kecil dan kas pada rekening gaji di bank.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539750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yang tidak bisa digunakan sebagai media pembayaran secara fleksibel,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tabungan, deposito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kas untuk cadangan pelunasan obligasi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valuta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asing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kas lain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penggunaannya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 dibatasi,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t</a:t>
            </a:r>
            <a:r>
              <a:rPr lang="id-ID" sz="2900" dirty="0">
                <a:latin typeface="Arial" pitchFamily="34" charset="0"/>
                <a:cs typeface="Arial" pitchFamily="34" charset="0"/>
              </a:rPr>
              <a:t>idak bisa dimasukkan sebagai komponen kas.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>
            <a:extLst>
              <a:ext uri="{FF2B5EF4-FFF2-40B4-BE49-F238E27FC236}">
                <a16:creationId xmlns:a16="http://schemas.microsoft.com/office/drawing/2014/main" id="{C4947935-65D9-44B7-81EB-65AC3CBC2E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2161" y="846137"/>
            <a:ext cx="6629400" cy="533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TERHADAP KAS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1A3F4A-D938-49E4-BA1F-ED61D682FE9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219200" y="1379537"/>
            <a:ext cx="4648200" cy="533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42925" indent="-542925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lustrasi Lapping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2050" lvl="1" indent="-6191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8044E351-9B5A-4EB7-AA8D-692C4F40A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910077"/>
              </p:ext>
            </p:extLst>
          </p:nvPr>
        </p:nvGraphicFramePr>
        <p:xfrm>
          <a:off x="2362200" y="1912937"/>
          <a:ext cx="8420100" cy="395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3" imgW="3705208" imgH="1724066" progId="Excel.Sheet.12">
                  <p:embed/>
                </p:oleObj>
              </mc:Choice>
              <mc:Fallback>
                <p:oleObj name="Worksheet" r:id="rId3" imgW="3705208" imgH="1724066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12937"/>
                        <a:ext cx="8420100" cy="395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8541063-E628-4162-AF2D-CA1AB02A5A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219200"/>
            <a:ext cx="6248400" cy="457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KECURANGAN TERHDAP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2EE45-6398-4500-90ED-8118D6C9F8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5794" y="1828800"/>
            <a:ext cx="10210800" cy="3810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42925" indent="-542925" eaLnBrk="1" fontAlgn="auto" hangingPunct="1">
              <a:spcAft>
                <a:spcPts val="0"/>
              </a:spcAft>
              <a:defRPr/>
            </a:pPr>
            <a:r>
              <a:rPr lang="en-US" sz="2700" b="1" dirty="0">
                <a:latin typeface="Arial" pitchFamily="34" charset="0"/>
                <a:cs typeface="Arial" pitchFamily="34" charset="0"/>
              </a:rPr>
              <a:t>I</a:t>
            </a:r>
            <a:r>
              <a:rPr lang="id-ID" sz="2700" b="1" dirty="0">
                <a:latin typeface="Arial" pitchFamily="34" charset="0"/>
                <a:cs typeface="Arial" pitchFamily="34" charset="0"/>
              </a:rPr>
              <a:t>lustrasi Lapping</a:t>
            </a: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r>
              <a:rPr lang="id-ID" sz="2700" dirty="0">
                <a:latin typeface="Arial" pitchFamily="34" charset="0"/>
                <a:cs typeface="Arial" pitchFamily="34" charset="0"/>
              </a:rPr>
              <a:t>	Dalam ilustrasi lapping di atas, pada penerimaan kas tahap pertama, staf keuangan melakukan lapping sebesar Rp200.000,00, yaitu penerimaan kas Rp600.000,00 disetorkan ke bank Rp400.000,00.</a:t>
            </a: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endParaRPr lang="id-ID" sz="2700" dirty="0">
              <a:latin typeface="Arial" pitchFamily="34" charset="0"/>
              <a:cs typeface="Arial" pitchFamily="34" charset="0"/>
            </a:endParaRPr>
          </a:p>
          <a:p>
            <a:pPr marL="542925" indent="-542925" eaLnBrk="1" fontAlgn="auto" hangingPunct="1">
              <a:spcAft>
                <a:spcPts val="0"/>
              </a:spcAft>
              <a:buNone/>
              <a:defRPr/>
            </a:pPr>
            <a:r>
              <a:rPr lang="id-ID" sz="2700" dirty="0">
                <a:latin typeface="Arial" pitchFamily="34" charset="0"/>
                <a:cs typeface="Arial" pitchFamily="34" charset="0"/>
              </a:rPr>
              <a:t>	Pada penerimaan kas tahap kedua, staf keuangan melakukan lapping sebesar Rp100.000,00, yaitu dari penerimaan kas sebesar Rp500.000,00 disetorkan ke bank Rp400.000,00.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d-ID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356BDF4A-AC71-4BE0-A637-6923EC47C0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400" y="1103671"/>
            <a:ext cx="8305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SUBSTANTIF SALDO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21D3-0ABE-4064-A2C4-A3D8BD0737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5400" y="1752600"/>
            <a:ext cx="10210800" cy="4038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722313" indent="-72231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pengujian substantif asersi kas sama dengan prosedur pengujian substantif asersi manajemen yang lain, yaitu mencakup:</a:t>
            </a:r>
          </a:p>
          <a:p>
            <a:pPr marL="1428750" lvl="2" indent="-7429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Pendahuluan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428750" lvl="2" indent="-7429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Analitis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428750" lvl="2" indent="-7429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Pengujian Detil Transaksi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428750" lvl="2" indent="-7429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Pengujian Detil Saldo Akun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428750" lvl="2" indent="-7429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Penyajian dan Pengungkapan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09C3500F-63BE-4820-BF36-8D5FB77A6E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24897" y="1371600"/>
            <a:ext cx="80772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SUBSTANTIF SALDO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47A5A-FF94-4658-BBD1-58F75FF515D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5400" y="2286000"/>
            <a:ext cx="10210800" cy="31242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722313" indent="-72231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Sifat, saat, dan luas pengujian substantif ditentukan oleh potensi kesalahan dan kecuranga terhadap transaksi kas. </a:t>
            </a:r>
          </a:p>
          <a:p>
            <a:pPr marL="722313" indent="-72231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Potensi kesalahan dan kecurangan terhadap transaksi kas diukur melalui asesmen terhadap kecukupan dan efektifitas SPI transaksi Kas.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5C96D13-7AB8-42CE-BCD9-3F822F7709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1143000"/>
            <a:ext cx="6019800" cy="533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PROSEDUR 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5DEA8-CB29-4CF0-A578-75A3C0DC41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825625"/>
            <a:ext cx="9753600" cy="3889375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449263" indent="-4492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Memahami industri dan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klien, untuk tujuan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165225" lvl="2" indent="-7175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Memahami sumber serta volume arus kas masuk dan arus kas keluar.</a:t>
            </a:r>
          </a:p>
          <a:p>
            <a:pPr marL="1165225" lvl="2" indent="-7175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Memahami titik-titik penerimaan dan pengeluaran kas yang rawan terhadap kecurangan.</a:t>
            </a:r>
          </a:p>
          <a:p>
            <a:pPr marL="1165225" lvl="2" indent="-7175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Memahami kebijakan serta pengendalian terhadap penerimaan dan pengeluaran kas.</a:t>
            </a:r>
          </a:p>
          <a:p>
            <a:pPr marL="447675" lvl="2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Melalui pemahaman arus kas pada industri dan bisnis klien, diharapkan auditor akan mendapatkan pemahaman yang baik terhadap risiko kesalahan dan kecurangan asersi manajemen tentang transaksi dan saldo kas.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A2823381-47A8-43BC-9C4E-11B5E92003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883777"/>
            <a:ext cx="6400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PROSEDUR 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64C87-C046-43BD-A158-560052A700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371600"/>
            <a:ext cx="10210800" cy="48006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442913" lvl="1" indent="-4429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Mendapatkan dokumen pembukuan transaksi kas, mencakup: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data kas per audit periode sebelumnya.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data anggaran kas periode berjalan dan periode sebelumnya. 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jurnal penerimaan kas dan jurnal pengeluaran kas.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bukti-bukti penerimaan kas dan bukti-bukti pengeluaran kas.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laporan bank tentang mutasi kas perusahaan.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daftar transfer kas antar bank.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laporan rekonsiliasi bank.</a:t>
            </a:r>
          </a:p>
          <a:p>
            <a:pPr marL="1076325" lvl="2" indent="-6334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Meminta laporan arus kas. 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9E189480-D619-40E1-BC81-381E9C169D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6019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PROSEDUR 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98A7C-EFF9-441A-8D49-69839BAF10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219200"/>
            <a:ext cx="10363200" cy="48768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442913" lvl="1" indent="-4429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Melalukan reviu terhadap dokumen pembukuan transaksi kas, mencakup:</a:t>
            </a:r>
          </a:p>
          <a:p>
            <a:pPr marL="1076325" lvl="2" indent="-6334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Mencocokkan saldo kas awal dengan saldo kas per periode sebelumnya.</a:t>
            </a:r>
          </a:p>
          <a:p>
            <a:pPr marL="1076325" lvl="2" indent="-6334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Mereviu kemungkinan  adanya perbendaan signifikan elemen anggaran kas periode berjalan dengan periode sebelumnya.</a:t>
            </a:r>
          </a:p>
          <a:p>
            <a:pPr marL="1076325" lvl="2" indent="-6334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Mereviu kemungkinan adanya transaksi kas yang tidak lazim, baik dari sisi jumlah maupun dari sisi jenis transaksinya.</a:t>
            </a:r>
          </a:p>
          <a:p>
            <a:pPr marL="1076325" lvl="2" indent="-6334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Mereviu kesesuaian komponen serta jumlah antar dokumen pembukuan kas.</a:t>
            </a:r>
          </a:p>
          <a:p>
            <a:pPr marL="1076325" lvl="2" indent="-63341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500" dirty="0">
                <a:latin typeface="Arial" pitchFamily="34" charset="0"/>
                <a:cs typeface="Arial" pitchFamily="34" charset="0"/>
              </a:rPr>
              <a:t>Membuat catatan terhadap komponen serta jumlah transaksi kas yang memerlukan investigasi lebih lanjut.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F3F87308-4FA4-42F3-AEA7-5D570CCD44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3116" y="1066800"/>
            <a:ext cx="4876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PROSEDUR ANALITIS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286C-F1BE-4EBD-8AA9-C72A991073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889375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449263" indent="-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Tujuan prosedur analitis adalah untuk menganalisis kemungkinan adanya transaksi yang jenis dan jumlahnya di luar kelaziman, dan diduga mengandung kesalahan atau kecurangan.</a:t>
            </a:r>
          </a:p>
          <a:p>
            <a:pPr marL="449263" indent="-44926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Prosedur analitis bisa dilakukan dengan banyak cara, misalnya dengan melakukan perbandingan angka abosulut atau angka rasio, untuk dibandingkan dengan angka anggaran, angka periode sebelumnya, angka industri, atau angka-angka lain yang relevan sebagai angka pembanding.</a:t>
            </a:r>
          </a:p>
          <a:p>
            <a:pPr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C4474CE8-9D04-426C-86DA-91601C46D1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066800"/>
            <a:ext cx="47244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PROSEDUR ANALITIS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14BAA-7C92-4DAE-826B-B60327BDB6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965575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marL="449263" indent="-449263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Analisis transaksi kas bisa dilakukan dengan berbagai prosedur, antara lain: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 indent="-504825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Membandingkan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saldo per anggaran atau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lvl="1" indent="-504825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Membandingkan rasio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terhadap aset lancar dengan rasio yang sama menurut rasio anggaran, rasio tahun lalu, atau rasio rata-rata industri.</a:t>
            </a:r>
          </a:p>
          <a:p>
            <a:pPr marL="898525" lvl="1" indent="-504825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Mengidentifikasi dan mencatat rasio-rasio yang memerlukan investigasi lebih lanjut, untuk menguji </a:t>
            </a: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validitas asersinya </a:t>
            </a:r>
            <a:r>
              <a:rPr lang="id-ID" sz="2800" dirty="0">
                <a:latin typeface="Arial" panose="020B0604020202020204" pitchFamily="34" charset="0"/>
                <a:cs typeface="Arial" panose="020B0604020202020204" pitchFamily="34" charset="0"/>
              </a:rPr>
              <a:t>(reviu kembali kompenen asersi manajemen)</a:t>
            </a:r>
            <a:r>
              <a:rPr 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83BABF12-0E2C-4448-804F-989E6AA7F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1066800"/>
            <a:ext cx="5257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TRANSAKSI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76D0-6C3E-4252-90AB-C331769648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600200"/>
            <a:ext cx="10210800" cy="38481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9750" indent="-5397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Melakukan vouching atau tracing terhadap transaksi-transaksi yang memerlukan investigasi khusus, untuk memeriksa eksistensi transaksi serta ketepatan perlakuan akuntansinya.</a:t>
            </a:r>
          </a:p>
          <a:p>
            <a:pPr marL="539750" indent="-5397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Mel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akukan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terhadap ketepatan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cut-off </a:t>
            </a:r>
            <a:r>
              <a:rPr lang="id-ID" sz="3200" dirty="0">
                <a:latin typeface="Arial" pitchFamily="34" charset="0"/>
                <a:cs typeface="Arial" pitchFamily="34" charset="0"/>
              </a:rPr>
              <a:t>transaksi atau ketepatan tanggal pencatatan transaksi, seperti:</a:t>
            </a:r>
          </a:p>
          <a:p>
            <a:pPr marL="539750" lvl="1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833979F-1895-4621-9084-E369E61513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943896"/>
            <a:ext cx="8137525" cy="51038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AKTIVITAS YANG MEMPENGARUHI KAS</a:t>
            </a:r>
          </a:p>
        </p:txBody>
      </p:sp>
      <p:pic>
        <p:nvPicPr>
          <p:cNvPr id="17412" name="Picture 20">
            <a:extLst>
              <a:ext uri="{FF2B5EF4-FFF2-40B4-BE49-F238E27FC236}">
                <a16:creationId xmlns:a16="http://schemas.microsoft.com/office/drawing/2014/main" id="{1F1ABAB7-9067-44F1-8640-A403C1278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60844"/>
            <a:ext cx="5638800" cy="275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>
            <a:extLst>
              <a:ext uri="{FF2B5EF4-FFF2-40B4-BE49-F238E27FC236}">
                <a16:creationId xmlns:a16="http://schemas.microsoft.com/office/drawing/2014/main" id="{5328B57A-E5F7-411D-89BF-50426B7E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648200"/>
            <a:ext cx="10287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800" dirty="0"/>
              <a:t>Seluruh siklus transaksi mempengaruhi saldo kas, oleh sebab itu auditor harus memastikan keandalan Sistem Pengendalian Internal terhadap arus kas di dalam perusahaan.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D4ADFC6-DB5E-47BA-8E44-6FB9B79772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138955"/>
            <a:ext cx="52578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TRANSAKSI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A304FC1-F0E6-4A40-86AD-B208C734F29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066800" y="1688230"/>
            <a:ext cx="10363200" cy="4483970"/>
          </a:xfrm>
          <a:prstGeom prst="rect">
            <a:avLst/>
          </a:prstGeom>
        </p:spPr>
        <p:txBody>
          <a:bodyPr/>
          <a:lstStyle/>
          <a:p>
            <a:pPr marL="806450" lvl="1" indent="-806450"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Memeriksa ketepatan tanggal pencatatan transaksi penerimaan dan pengeluaran kas pada akhir periode.</a:t>
            </a:r>
          </a:p>
          <a:p>
            <a:pPr marL="806450" lvl="1" indent="-806450"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Memeriksa rekonsiliasi bank, untuk memastikan ketepatan pencatatan seluruh transaksi dengan bank.</a:t>
            </a:r>
          </a:p>
          <a:p>
            <a:pPr marL="806450" lvl="1" indent="-806450"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Memeriksa ketepatan tanggal pencatatan transfer kas antar bank, untuk menguji kemungkinan adanya </a:t>
            </a:r>
            <a:r>
              <a:rPr lang="id-ID" altLang="id-ID" sz="3200" i="1" dirty="0">
                <a:latin typeface="Arial" panose="020B0604020202020204" pitchFamily="34" charset="0"/>
                <a:cs typeface="Arial" panose="020B0604020202020204" pitchFamily="34" charset="0"/>
              </a:rPr>
              <a:t>check kiting.</a:t>
            </a:r>
          </a:p>
          <a:p>
            <a:pPr marL="1169988" lvl="1" indent="-630238"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7806FDC9-37AE-42FF-9DCE-784DD362E3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3671" y="1200407"/>
            <a:ext cx="57150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SALDO AKUN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2C786-D784-4430-AAEF-3962F8DB42A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03671" y="1690688"/>
            <a:ext cx="10287000" cy="4419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620713" indent="-6207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Tujuan pengujian saldo akun adalah untuk mendapatkan bukti penguat atas eksistensi asersi saldo akun, dalam hal ini saldo kas.</a:t>
            </a:r>
          </a:p>
          <a:p>
            <a:pPr marL="620713" indent="-620713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Prosedur pengujian saldo akun untuk asersi kas bisa mencakup:</a:t>
            </a:r>
          </a:p>
          <a:p>
            <a:pPr marL="1341438" lvl="1" indent="-708025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Menghitung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kas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belum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disetorkan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ke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bank </a:t>
            </a:r>
            <a:r>
              <a:rPr lang="id-ID" sz="3200" dirty="0">
                <a:latin typeface="Arial" panose="020B0604020202020204" pitchFamily="34" charset="0"/>
                <a:cs typeface="Arial" pitchFamily="34" charset="0"/>
              </a:rPr>
              <a:t>serta memastikan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bahwa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jumlah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itchFamily="34" charset="0"/>
              </a:rPr>
              <a:t>tersebut</a:t>
            </a:r>
            <a:r>
              <a:rPr lang="en-US" sz="3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id-ID" sz="3200" dirty="0">
                <a:latin typeface="Arial" panose="020B0604020202020204" pitchFamily="34" charset="0"/>
                <a:cs typeface="Arial" pitchFamily="34" charset="0"/>
              </a:rPr>
              <a:t>telah termasuk dalam saldo kas.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endParaRPr lang="id-ID" sz="32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7744B2B4-D74F-482E-8773-87840716B1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9929" y="1219200"/>
            <a:ext cx="5599471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SALDO AKUN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2731C1D2-9AAD-4C30-8237-3766A530B9C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981200"/>
            <a:ext cx="10744200" cy="3200400"/>
          </a:xfrm>
          <a:prstGeom prst="rect">
            <a:avLst/>
          </a:prstGeom>
        </p:spPr>
        <p:txBody>
          <a:bodyPr/>
          <a:lstStyle/>
          <a:p>
            <a:pPr marL="1341438" lvl="1" indent="-708025" eaLnBrk="1" hangingPunct="1">
              <a:lnSpc>
                <a:spcPct val="110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"/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Mendapatkan k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onfirmasi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bank </a:t>
            </a: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atas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giro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tabungan</a:t>
            </a: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pinjaman</a:t>
            </a: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kompensasi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pinjaman</a:t>
            </a: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, serta komitmen-komitmen lain yang berhubungan dengan saldo kas di bank.</a:t>
            </a:r>
          </a:p>
          <a:p>
            <a:pPr marL="1341438" lvl="1" indent="-708025" eaLnBrk="1" hangingPunct="1">
              <a:lnSpc>
                <a:spcPct val="110000"/>
              </a:lnSpc>
              <a:spcBef>
                <a:spcPct val="0"/>
              </a:spcBef>
              <a:buFont typeface="Calibri Light" panose="020F0302020204030204" pitchFamily="34" charset="0"/>
              <a:buAutoNum type="arabicPeriod" startAt="2"/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Menguji kesesuaian klasifikasi saldo kas dengan klausul-klausul dalam jawaban konfirmasi bank. </a:t>
            </a:r>
            <a:endParaRPr lang="en-US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id-ID" altLang="id-ID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46CE1918-9888-4C72-B114-0DE75A29AD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205783"/>
            <a:ext cx="84582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PENGUJIAN PENYAJIAN DAN PENGUNGKAPAN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E9F9EBA7-ACCB-4930-B1EF-DCD3AC64333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01213" y="2057400"/>
            <a:ext cx="10284542" cy="3124200"/>
          </a:xfrm>
          <a:prstGeom prst="rect">
            <a:avLst/>
          </a:prstGeom>
        </p:spPr>
        <p:txBody>
          <a:bodyPr/>
          <a:lstStyle/>
          <a:p>
            <a:pPr marL="633413" indent="-633413"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Tujuan pengujian penyajian dan pengungkapan adalah untuk menguji kesesuaian penyajian dan pengungkapan asersi kas dengan standar akuntansi keuangan yang berlaku.</a:t>
            </a:r>
          </a:p>
          <a:p>
            <a:pPr marL="633413" indent="-633413"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Pengujian penyajian dan pengungkapan bisa mencakup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4875D920-9CE3-481B-8ED0-CB7610D6C7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1066800"/>
            <a:ext cx="10515600" cy="3968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PENGUJIAN PENYAJIAN DAN PENGUNGKAPAN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7DDB64AC-8CC9-4CB5-B888-D8688DD3BCF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18535" y="1828800"/>
            <a:ext cx="10439400" cy="2438400"/>
          </a:xfrm>
          <a:prstGeom prst="rect">
            <a:avLst/>
          </a:prstGeom>
        </p:spPr>
        <p:txBody>
          <a:bodyPr/>
          <a:lstStyle/>
          <a:p>
            <a:pPr marL="1255713" lvl="1" indent="-635000"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Memeriksa ketepatan </a:t>
            </a:r>
            <a:r>
              <a:rPr lang="en-US" altLang="id-ID" sz="3200" dirty="0" err="1">
                <a:latin typeface="Arial" panose="020B0604020202020204" pitchFamily="34" charset="0"/>
                <a:cs typeface="Arial" panose="020B0604020202020204" pitchFamily="34" charset="0"/>
              </a:rPr>
              <a:t>identifikasi</a:t>
            </a: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klasifikasi kas.</a:t>
            </a:r>
            <a:endParaRPr lang="en-US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5713" lvl="1" indent="-635000" eaLnBrk="1" hangingPunct="1">
              <a:lnSpc>
                <a:spcPct val="100000"/>
              </a:lnSpc>
              <a:spcBef>
                <a:spcPct val="0"/>
              </a:spcBef>
            </a:pPr>
            <a:r>
              <a:rPr lang="id-ID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Menentukan kecukupan pengungkapan atas klausul-klausul yang berhubungan dengan status saldo kas di bank.</a:t>
            </a:r>
            <a:endParaRPr lang="en-US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C7CB41F4-F767-47AA-99A5-B97B375C0A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066800"/>
            <a:ext cx="6629400" cy="3968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C36C4-1AC9-4D5D-9237-13026D2F68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828800"/>
            <a:ext cx="10515600" cy="40386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2800" b="1" dirty="0">
                <a:latin typeface="Arial" pitchFamily="34" charset="0"/>
                <a:cs typeface="Arial" pitchFamily="34" charset="0"/>
              </a:rPr>
              <a:t>Pemahaman Industri: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Dapatkan informasi tentang kinerja industri, peluang dan tantangannya.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Dapatkan informasi tentang kebutuhan pendanaan serta sumber pendanaan pada industri, baik untuk memenuhi tuntutan investasi maupun untuk memenuhi kebutuhan modal kerja.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Dapatkan informasi tentang kompetisi bisnis pada industri serta konsekuensinya terhadap kinerja arus kas.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66D62E69-F6FE-4AF1-8FD4-0A7354B15F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1045" y="1143000"/>
            <a:ext cx="105156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DE47C-1484-4040-B499-3D783C3089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2057400"/>
            <a:ext cx="10439400" cy="25146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806450" indent="-8064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Dapatkan informasi tentang kebutuhan cadangan kas untuk dana taktis.</a:t>
            </a:r>
          </a:p>
          <a:p>
            <a:pPr marL="806450" indent="-8064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Dapatkan sampel laporan arus kas dari beberapa perusahaan yang berada pada bisnis yang sama dengan ukuran perusahaan yang sama.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0141E7C5-75D5-460F-9ED0-62B0282663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143000"/>
            <a:ext cx="61722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3AF45-22D4-45B3-BC95-3B9AC84259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3000" y="1981200"/>
            <a:ext cx="10515600" cy="350837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2800" b="1" dirty="0">
                <a:latin typeface="Arial" pitchFamily="34" charset="0"/>
                <a:cs typeface="Arial" pitchFamily="34" charset="0"/>
              </a:rPr>
              <a:t>Pemahaman Bisnis:</a:t>
            </a:r>
          </a:p>
          <a:p>
            <a:pPr marL="806450" indent="-8064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Dapatkan informasi tentang kebutuhan pendanaan serta sumber pendanaan perusahaan, baik untuk memenuhi tuntutan investasi maupun untuk memenuhi kebutuhan modal kerja.</a:t>
            </a:r>
          </a:p>
          <a:p>
            <a:pPr marL="806450" indent="-8064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Dapatkan informasi tentang strategi perusahaan dalam menghadapi kompetisi bisnis, serta konsekuensinya terhadap kebutuhan pendanaan serta arus kas perusahaan.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21F4D388-1C77-492D-B99B-1A8C9153A8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19200" y="1080422"/>
            <a:ext cx="6172200" cy="3968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D9CD-DA0C-4678-8BB8-DCE33A1CB2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752600"/>
            <a:ext cx="10439400" cy="36195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Dapatkan informasi tentang kebutuhan cadangan kas untuk dana taktis taktis perusahaan.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Dapatkan laporan arus kas perusahaan, serta lakukan reviu terhadap komponen arus kas perusahaan. 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Pemahaman dan Pengujian SPI: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Dapatkan informasi tentang fungsi-fungsi yang terkait dengan transaksi penerimaan dan pengeluaran kas. 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itle 1">
            <a:extLst>
              <a:ext uri="{FF2B5EF4-FFF2-40B4-BE49-F238E27FC236}">
                <a16:creationId xmlns:a16="http://schemas.microsoft.com/office/drawing/2014/main" id="{7BA8FC3F-B87E-4802-A08D-08E9C65A2D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7806" y="1143000"/>
            <a:ext cx="6154994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3EEFF2F0-6420-43AB-876F-D781BC8D946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90600" y="2057400"/>
            <a:ext cx="10363200" cy="2895600"/>
          </a:xfrm>
          <a:prstGeom prst="rect">
            <a:avLst/>
          </a:prstGeom>
        </p:spPr>
        <p:txBody>
          <a:bodyPr/>
          <a:lstStyle/>
          <a:p>
            <a:pPr marL="722313" indent="-722313">
              <a:buFont typeface="Calibri Light" panose="020F0302020204030204" pitchFamily="34" charset="0"/>
              <a:buAutoNum type="arabicPeriod" startAt="2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Lakukan evaluasi terhadap kecukupan dan efektifitas pemisahan fungsi untuk mencegah potensi kesalahan dan kecurangan kas.</a:t>
            </a:r>
          </a:p>
          <a:p>
            <a:pPr marL="722313" indent="-722313">
              <a:buFont typeface="Calibri Light" panose="020F0302020204030204" pitchFamily="34" charset="0"/>
              <a:buAutoNum type="arabicPeriod" startAt="2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Dapatkan informasi tentang prosedur otorisasi penerimaan kas dan pengeluaran kas, baik otorisasi umum maupun otorisasi khusus.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B9E9403-9342-4EE5-B076-069F595464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2497" y="1219200"/>
            <a:ext cx="81534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AKTIVITAS YANG MEMPENGARUHI 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F488E-AE5E-4A21-9699-F3D499AA862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2497" y="1981200"/>
            <a:ext cx="10515600" cy="3048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9750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Kas adalah aset perusahaan yang sangat mudah disalahgunakan, selain sifatnya yang fleksibel, kas juga mengalir pada seluruh aktivitas perusahaan. </a:t>
            </a:r>
          </a:p>
          <a:p>
            <a:pPr marL="539750" indent="-5397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Secara umum saldo kas dalam neraca relatif kecil, karena untuk membuat kas menjadi produktif, kas harus digunakan pada berbagai aktivitas perusahaan.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itle 1">
            <a:extLst>
              <a:ext uri="{FF2B5EF4-FFF2-40B4-BE49-F238E27FC236}">
                <a16:creationId xmlns:a16="http://schemas.microsoft.com/office/drawing/2014/main" id="{06213E98-9A81-4855-BF0B-594F6CC6E3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990600"/>
            <a:ext cx="60198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FCF34004-8DAF-4379-8F8E-F215A055A46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790700"/>
            <a:ext cx="10287000" cy="3276600"/>
          </a:xfrm>
          <a:prstGeom prst="rect">
            <a:avLst/>
          </a:prstGeom>
        </p:spPr>
        <p:txBody>
          <a:bodyPr/>
          <a:lstStyle/>
          <a:p>
            <a:pPr marL="722313" indent="-722313">
              <a:buFont typeface="Calibri Light" panose="020F0302020204030204" pitchFamily="34" charset="0"/>
              <a:buAutoNum type="arabicPeriod" startAt="4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Lakukan evaluasi terhadap kecukupan dan efektifitas prosedur otorisasi penerimaan dan pengeluran kas dalam mencegah potensi kesalahan dan kecurangan kas.</a:t>
            </a:r>
          </a:p>
          <a:p>
            <a:pPr marL="722313" indent="-722313">
              <a:buFont typeface="Calibri Light" panose="020F0302020204030204" pitchFamily="34" charset="0"/>
              <a:buAutoNum type="arabicPeriod" startAt="4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Dapatkan dokumen-dokumen pembukuan penerimaan dan pengeluaran kas, termasuk dokumen-dokumen pendukungnya.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itle 1">
            <a:extLst>
              <a:ext uri="{FF2B5EF4-FFF2-40B4-BE49-F238E27FC236}">
                <a16:creationId xmlns:a16="http://schemas.microsoft.com/office/drawing/2014/main" id="{4451B0D4-2536-4DA1-8FFB-276AA9ED36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17523" y="1287462"/>
            <a:ext cx="57912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EF298F74-B0C6-4DCF-B3FB-A4C93A73457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317523" y="2116957"/>
            <a:ext cx="10210800" cy="3429000"/>
          </a:xfrm>
          <a:prstGeom prst="rect">
            <a:avLst/>
          </a:prstGeom>
        </p:spPr>
        <p:txBody>
          <a:bodyPr/>
          <a:lstStyle/>
          <a:p>
            <a:pPr marL="722313" indent="-722313">
              <a:buFont typeface="Calibri Light" panose="020F0302020204030204" pitchFamily="34" charset="0"/>
              <a:buAutoNum type="arabicPeriod" startAt="6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Lakukan evaluasi terhadap kecukupan dokumentasi penerimaan dan pengeluaran kas, dalam mencegah potensi kesalahan dan kecurangan kas.</a:t>
            </a:r>
          </a:p>
          <a:p>
            <a:pPr marL="722313" indent="-722313">
              <a:buFont typeface="Calibri Light" panose="020F0302020204030204" pitchFamily="34" charset="0"/>
              <a:buAutoNum type="arabicPeriod" startAt="6"/>
            </a:pPr>
            <a:r>
              <a:rPr lang="id-ID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Dapatkan informasi tentang ketersediaan program aplikasi untuk pengendalian penerimaan dan pengeluaran kas.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3464F84C-F48B-4967-A3FA-9704FEFDA7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600" y="1143000"/>
            <a:ext cx="7467600" cy="549275"/>
          </a:xfrm>
          <a:prstGeom prst="rect">
            <a:avLst/>
          </a:prstGeom>
        </p:spPr>
        <p:txBody>
          <a:bodyPr/>
          <a:lstStyle/>
          <a:p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  <a:endParaRPr lang="id-ID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3DF9-D176-40F5-9F36-87DB1CF8A1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0600" y="1828800"/>
            <a:ext cx="10515600" cy="4194175"/>
          </a:xfrm>
          <a:prstGeom prst="rect">
            <a:avLst/>
          </a:prstGeom>
        </p:spPr>
        <p:txBody>
          <a:bodyPr/>
          <a:lstStyle/>
          <a:p>
            <a:pPr marL="722313" indent="-722313">
              <a:buFont typeface="+mj-lt"/>
              <a:buAutoNum type="arabicPeriod" startAt="8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Lakukan evaluasi tentang kecukupan dan efektifitas program aplikasi dalam mencegah potensi kesalahan dan kecurangan kas.</a:t>
            </a:r>
          </a:p>
          <a:p>
            <a:pPr marL="722313" indent="-722313">
              <a:buFont typeface="+mj-lt"/>
              <a:buAutoNum type="arabicPeriod" startAt="8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Dapatkan informasi tentang kualifikasi SDM yang terkait dengan transaksi penerimaan dan pengeluaran kas.</a:t>
            </a:r>
          </a:p>
          <a:p>
            <a:pPr marL="722313" indent="-722313">
              <a:buFont typeface="+mj-lt"/>
              <a:buAutoNum type="arabicPeriod" startAt="8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Lakukan evaluasi tentang kecukupan kualifikasi SDM dalam mencegah potensi kesalahan dan kecurangan kas.</a:t>
            </a:r>
          </a:p>
          <a:p>
            <a:pPr marL="900113" indent="-900113">
              <a:buFont typeface="+mj-lt"/>
              <a:buAutoNum type="arabicPeriod" startAt="8"/>
              <a:defRPr/>
            </a:pPr>
            <a:endParaRPr lang="id-ID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76F56EE6-2832-4A62-82D3-D1B9806D84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1884" y="1066800"/>
            <a:ext cx="6629400" cy="549275"/>
          </a:xfrm>
          <a:prstGeom prst="rect">
            <a:avLst/>
          </a:prstGeom>
        </p:spPr>
        <p:txBody>
          <a:bodyPr/>
          <a:lstStyle/>
          <a:p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  <a:endParaRPr lang="id-ID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99EA-9C4F-4A05-86DD-B81024DC83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828800"/>
            <a:ext cx="10515600" cy="38131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id-ID" sz="3100" b="1" dirty="0">
                <a:latin typeface="Arial" panose="020B0604020202020204" pitchFamily="34" charset="0"/>
                <a:cs typeface="Arial" panose="020B0604020202020204" pitchFamily="34" charset="0"/>
              </a:rPr>
              <a:t>Pengukuran Materialitas Salah Saji</a:t>
            </a:r>
          </a:p>
          <a:p>
            <a:pPr marL="722313" indent="-722313">
              <a:buFont typeface="+mj-lt"/>
              <a:buAutoNum type="arabicPeriod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Buat kesimpulan tentang kecukupan dan efektifitas SPI atas penerimaan dan pengeluaran kas dalam mencegah potensi kesalahan dan kecurangan kas.</a:t>
            </a:r>
          </a:p>
          <a:p>
            <a:pPr marL="722313" indent="-722313">
              <a:buFont typeface="+mj-lt"/>
              <a:buAutoNum type="arabicPeriod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Tentukan batas materialitas temuan salah saji berdasarkan pertimbangan profesional auditor, sesuai dengan hasil evaluasi kecukupan dan efektifitas SPI terhadap kas.</a:t>
            </a:r>
          </a:p>
          <a:p>
            <a:pPr marL="900113" indent="-900113">
              <a:buFont typeface="+mj-lt"/>
              <a:buAutoNum type="arabicPeriod" startAt="8"/>
              <a:defRPr/>
            </a:pPr>
            <a:endParaRPr lang="id-ID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F440A72C-CE67-44DE-82DE-49979B61FC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7300" y="1295400"/>
            <a:ext cx="6629400" cy="549275"/>
          </a:xfrm>
          <a:prstGeom prst="rect">
            <a:avLst/>
          </a:prstGeom>
        </p:spPr>
        <p:txBody>
          <a:bodyPr/>
          <a:lstStyle/>
          <a:p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  <a:endParaRPr lang="id-ID" altLang="en-US" sz="4000" dirty="0"/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790E06D4-B95D-4385-8E20-E8C75AF1D15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257300" y="2284412"/>
            <a:ext cx="10287000" cy="2289175"/>
          </a:xfrm>
          <a:prstGeom prst="rect">
            <a:avLst/>
          </a:prstGeom>
        </p:spPr>
        <p:txBody>
          <a:bodyPr/>
          <a:lstStyle/>
          <a:p>
            <a:pPr marL="900113" indent="-900113">
              <a:buFont typeface="Calibri Light" panose="020F0302020204030204" pitchFamily="34" charset="0"/>
              <a:buAutoNum type="arabicPeriod" startAt="3"/>
            </a:pPr>
            <a:r>
              <a:rPr lang="id-ID" altLang="en-US" sz="3100" dirty="0">
                <a:latin typeface="Arial" panose="020B0604020202020204" pitchFamily="34" charset="0"/>
                <a:cs typeface="Arial" panose="020B0604020202020204" pitchFamily="34" charset="0"/>
              </a:rPr>
              <a:t>Gunakan angka materialitas salah saji untuk menentukan material tidaknya temuan kesalahan dalam audit kas. Jika temuan salah saji dinyatakan material, maka diperlukan pengujian tambahan untuk meyakinkan kewajaran asersi kas. </a:t>
            </a:r>
          </a:p>
          <a:p>
            <a:pPr marL="900113" indent="-900113">
              <a:buFont typeface="Calibri Light" panose="020F0302020204030204" pitchFamily="34" charset="0"/>
              <a:buAutoNum type="arabicPeriod" startAt="3"/>
            </a:pPr>
            <a:endParaRPr lang="id-ID" alt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113" indent="-900113">
              <a:buFont typeface="Calibri Light" panose="020F0302020204030204" pitchFamily="34" charset="0"/>
              <a:buAutoNum type="arabicPeriod" startAt="3"/>
            </a:pPr>
            <a:endParaRPr lang="id-ID" alt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90728F15-9B91-4CC4-8ABA-2D42D50121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1143000"/>
            <a:ext cx="7315200" cy="549275"/>
          </a:xfrm>
          <a:prstGeom prst="rect">
            <a:avLst/>
          </a:prstGeom>
        </p:spPr>
        <p:txBody>
          <a:bodyPr/>
          <a:lstStyle/>
          <a:p>
            <a:r>
              <a:rPr lang="id-ID" altLang="id-ID" sz="3600" b="1" dirty="0">
                <a:latin typeface="Arial" panose="020B0604020202020204" pitchFamily="34" charset="0"/>
                <a:cs typeface="Arial" panose="020B0604020202020204" pitchFamily="34" charset="0"/>
              </a:rPr>
              <a:t>CHECKLIST AUDIT ASERSI KAS</a:t>
            </a:r>
            <a:endParaRPr lang="id-ID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F21AE-B6B8-4EEC-81D3-C5C401D117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828800"/>
            <a:ext cx="9982200" cy="381317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id-ID" sz="3100" b="1" dirty="0">
                <a:latin typeface="Arial" panose="020B0604020202020204" pitchFamily="34" charset="0"/>
                <a:cs typeface="Arial" panose="020B0604020202020204" pitchFamily="34" charset="0"/>
              </a:rPr>
              <a:t>Pengujian Substantif:</a:t>
            </a:r>
          </a:p>
          <a:p>
            <a:pPr marL="722313" indent="-722313">
              <a:buFont typeface="+mj-lt"/>
              <a:buAutoNum type="arabicPeriod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Dapatkan informasi industri dan bisnis tentang karakteristik transaksi kas.</a:t>
            </a:r>
          </a:p>
          <a:p>
            <a:pPr marL="722313" indent="-722313">
              <a:buFont typeface="+mj-lt"/>
              <a:buAutoNum type="arabicPeriod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Dapatkan bukti-bukti pembukuan dan bukti penguat tentang transaksi kas.</a:t>
            </a:r>
          </a:p>
          <a:p>
            <a:pPr marL="722313" indent="-722313">
              <a:buFont typeface="+mj-lt"/>
              <a:buAutoNum type="arabicPeriod"/>
              <a:defRPr/>
            </a:pPr>
            <a:r>
              <a:rPr lang="id-ID" sz="3100" dirty="0">
                <a:latin typeface="Arial" panose="020B0604020202020204" pitchFamily="34" charset="0"/>
                <a:cs typeface="Arial" panose="020B0604020202020204" pitchFamily="34" charset="0"/>
              </a:rPr>
              <a:t>Lakukan pengujian terhadap bukti-bukti pembukuan dan bukti penguat yang telah diperoleh, untuk menentukan kewajaran asersi kas.</a:t>
            </a:r>
          </a:p>
          <a:p>
            <a:pPr marL="900113" indent="-900113">
              <a:buFont typeface="+mj-lt"/>
              <a:buAutoNum type="arabicPeriod" startAt="8"/>
              <a:defRPr/>
            </a:pPr>
            <a:endParaRPr lang="id-ID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6FBE-20E1-450B-9D01-FEC0C6615A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43400" y="3086100"/>
            <a:ext cx="3352800" cy="685800"/>
          </a:xfrm>
          <a:prstGeom prst="rect">
            <a:avLst/>
          </a:prstGeom>
          <a:noFill/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53A528D-3602-489D-940F-5F581F5E34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7916" y="1066800"/>
            <a:ext cx="57150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2800" b="1" dirty="0">
                <a:latin typeface="Arial" panose="020B0604020202020204" pitchFamily="34" charset="0"/>
                <a:cs typeface="Arial" panose="020B0604020202020204" pitchFamily="34" charset="0"/>
              </a:rPr>
              <a:t>KAS DAN SIKLUS TRANSAKSI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1C1E3-19BC-4307-9EC8-AC65EF71A8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3000" y="1905000"/>
            <a:ext cx="10820400" cy="3733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9750" indent="-5397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Siklus Pendapatan: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Penjualan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Piutang Dagang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539750" indent="-5397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Siklus Pengeluaran: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Pembelian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Utang Dagang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539750" indent="-5397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Siklus Pendanaan: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E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misi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saham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obligasi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539750" indent="-5397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Siklus Investasi: 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Pembelian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penjualan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Investasi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539750" indent="-5397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539750" algn="l"/>
              </a:tabLs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Siklus SDM/Penggajian: </a:t>
            </a:r>
            <a:r>
              <a:rPr lang="en-US" sz="32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Gaji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dan Upah </a:t>
            </a:r>
            <a:r>
              <a:rPr lang="en-US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742FCEC-24FD-40B1-8C74-44E243A621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1066800"/>
            <a:ext cx="36576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TUJUAN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D2FA-E555-47E0-A504-8EAF7B6B4A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825625"/>
            <a:ext cx="10134600" cy="39655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41338" indent="-541338" eaLnBrk="1" fontAlgn="auto" hangingPunct="1"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Menguji kewajaran asersi manajemen tentang saldo kas pada laporan posisi keuangan.</a:t>
            </a:r>
          </a:p>
          <a:p>
            <a:pPr marL="541338" indent="-541338" eaLnBrk="1" fontAlgn="auto" hangingPunct="1">
              <a:spcAft>
                <a:spcPts val="0"/>
              </a:spcAft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Kriteria kewajaran asersi kas:</a:t>
            </a:r>
          </a:p>
          <a:p>
            <a:pPr marL="1169988" lvl="1" indent="-6286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Sesuai dengan bukti pembukuan, yaitu bukti transaksi dan catatan akuntansi (accounting records).</a:t>
            </a:r>
          </a:p>
          <a:p>
            <a:pPr marL="1169988" lvl="1" indent="-6286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Sesuai dengan bukti penguat, yaitu bukti-bukti lain yang menguatkan  bukti pembukuan.</a:t>
            </a:r>
          </a:p>
          <a:p>
            <a:pPr marL="1169988" lvl="1" indent="-6286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900" dirty="0">
                <a:latin typeface="Arial" pitchFamily="34" charset="0"/>
                <a:cs typeface="Arial" pitchFamily="34" charset="0"/>
              </a:rPr>
              <a:t>Sesuai dengan Standar Akuntansi Keuangan.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41D8C16-2825-4368-9703-52BA7E9B53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6129" y="830262"/>
            <a:ext cx="8610600" cy="473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TUJUAN AUDIT DAN ASERSI MANAJEMEN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B5F75-3F61-4169-AD7C-BDED4E03E9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3000" y="1600200"/>
            <a:ext cx="10591800" cy="4191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Auditor harus merancang prosedur audit untuk menguji asersi kas, sesuai dengan komponen asersi sebagai berikut: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Eksistensi atau Terjadinya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Kas yang tersaji dalam laporan posisi keuangan benar-benar ada, dan sesuai dengan transaksi yang terjadi.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Kelengkapan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Saldo kas mencakup seluruh kas yang dimiliki perusahaan pada tanggal laporan posisi keuangan.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400" b="1" dirty="0">
                <a:latin typeface="Arial" pitchFamily="34" charset="0"/>
                <a:cs typeface="Arial" pitchFamily="34" charset="0"/>
              </a:rPr>
              <a:t>Hak dan Kewajiban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	Kas yang disajikan dalam neraca adalah hak milik perusahaan.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082EECD-489C-4DD7-8379-246477FA1A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6071" y="1034845"/>
            <a:ext cx="4419600" cy="5492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TUJUAN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C766-004F-439F-A787-F9E884ECF5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828800"/>
            <a:ext cx="10515600" cy="39624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49263" indent="-449263" eaLnBrk="1" fontAlgn="auto" hangingPunct="1">
              <a:spcAft>
                <a:spcPts val="0"/>
              </a:spcAft>
              <a:defRPr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Penilaian atau Alokasi</a:t>
            </a:r>
          </a:p>
          <a:p>
            <a:pPr marL="449263" indent="-449263" eaLnBrk="1" fontAlgn="auto" hangingPunct="1">
              <a:spcAft>
                <a:spcPts val="0"/>
              </a:spcAft>
              <a:buNone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	Saldo kas dapat direalisasikan sesuai dengan jumlah yang dilaporkan</a:t>
            </a:r>
          </a:p>
          <a:p>
            <a:pPr marL="449263" indent="-449263" eaLnBrk="1" fontAlgn="auto" hangingPunct="1">
              <a:spcAft>
                <a:spcPts val="0"/>
              </a:spcAft>
              <a:defRPr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Penyajian dan Pengungkapan</a:t>
            </a:r>
          </a:p>
          <a:p>
            <a:pPr marL="449263" indent="-449263" eaLnBrk="1" fontAlgn="auto" hangingPunct="1">
              <a:spcAft>
                <a:spcPts val="0"/>
              </a:spcAft>
              <a:buNone/>
              <a:defRPr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	Saldo kas disajikan sesuai dengan Standar Akuntansi Keuangan yang berlaku, dan informasi penting yang berhubungan dengan kas diungkapkan secara memadai.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911F4E6-DAB0-48E2-87AC-B26A40920E4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3000" y="914400"/>
            <a:ext cx="6400800" cy="4572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d-ID" alt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SISTEM PENGENDALIAN KAS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9AD9C7B-A0C9-464B-89C1-B88DC258AF4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676400"/>
            <a:ext cx="10439400" cy="4191000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/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SPI terhadap kas ditujukan untuk mencegah potensi terjadinya kesalahan (error) dan kecurangan (fraud) dalam pengelolaan kas.</a:t>
            </a:r>
          </a:p>
          <a:p>
            <a:pPr marL="457200" indent="-457200" eaLnBrk="1" hangingPunct="1"/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Auditor harus memahami dan menguji kecukupan dan efektifitas implementasi komponen SPI dalam manajemen kas, yang mencakup (framework COSO):</a:t>
            </a:r>
          </a:p>
          <a:p>
            <a:pPr marL="900113" lvl="1" indent="-4508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Lingkungan Pengendalian – untuk Kas</a:t>
            </a:r>
          </a:p>
          <a:p>
            <a:pPr marL="900113" lvl="1" indent="-4508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Asesmen Risiko – untuk Kas</a:t>
            </a:r>
          </a:p>
          <a:p>
            <a:pPr marL="900113" lvl="1" indent="-4508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Aktivitas Pengendalian – untuk Kas</a:t>
            </a:r>
          </a:p>
          <a:p>
            <a:pPr marL="900113" lvl="1" indent="-4508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Sistem Informasi dan Komunikasi – untuk Kas</a:t>
            </a:r>
          </a:p>
          <a:p>
            <a:pPr marL="900113" lvl="1" indent="-4508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2600" dirty="0">
                <a:latin typeface="Arial" panose="020B0604020202020204" pitchFamily="34" charset="0"/>
                <a:cs typeface="Arial" panose="020B0604020202020204" pitchFamily="34" charset="0"/>
              </a:rPr>
              <a:t>Monitoring – untuk Kas</a:t>
            </a:r>
          </a:p>
          <a:p>
            <a:pPr marL="457200" indent="-457200" eaLnBrk="1" hangingPunct="1"/>
            <a:endParaRPr lang="id-ID" altLang="id-ID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1936</TotalTime>
  <Words>2249</Words>
  <Application>Microsoft Office PowerPoint</Application>
  <PresentationFormat>Widescreen</PresentationFormat>
  <Paragraphs>207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Arial Rounded MT Bold</vt:lpstr>
      <vt:lpstr>Calibri</vt:lpstr>
      <vt:lpstr>Calibri Light</vt:lpstr>
      <vt:lpstr>Office Theme</vt:lpstr>
      <vt:lpstr>Worksheet</vt:lpstr>
      <vt:lpstr>PowerPoint Presentation</vt:lpstr>
      <vt:lpstr>KOMPONEN KAS</vt:lpstr>
      <vt:lpstr>AKTIVITAS YANG MEMPENGARUHI KAS</vt:lpstr>
      <vt:lpstr>AKTIVITAS YANG MEMPENGARUHI KAS</vt:lpstr>
      <vt:lpstr>KAS DAN SIKLUS TRANSAKSI</vt:lpstr>
      <vt:lpstr>TUJUAN AUDIT</vt:lpstr>
      <vt:lpstr>TUJUAN AUDIT DAN ASERSI MANAJEMEN</vt:lpstr>
      <vt:lpstr>TUJUAN AUDIT</vt:lpstr>
      <vt:lpstr>SISTEM PENGENDALIAN KAS</vt:lpstr>
      <vt:lpstr>SISTEM PENGENDALIAN KAS</vt:lpstr>
      <vt:lpstr>SISTEM PENGENDALIAN KAS</vt:lpstr>
      <vt:lpstr>SISTEM PENGENDALIAN KAS</vt:lpstr>
      <vt:lpstr>PEMAHAMAN DAN PENGUJIAN SPI</vt:lpstr>
      <vt:lpstr>PEMAHAMAN DAN PENGUJIAN SPI</vt:lpstr>
      <vt:lpstr>PEMAHAMAN DAN PENGUJIAN SPI</vt:lpstr>
      <vt:lpstr>KECURANGAN TERHADAP KAS</vt:lpstr>
      <vt:lpstr>KECURANGAN TERHADAP KAS</vt:lpstr>
      <vt:lpstr>KECURANGAN TERHADAP KAS</vt:lpstr>
      <vt:lpstr>KECURANGAN TERHADAP KAS</vt:lpstr>
      <vt:lpstr>KECURANGAN TERHADAP KAS</vt:lpstr>
      <vt:lpstr>KECURANGAN TERHDAP KAS</vt:lpstr>
      <vt:lpstr>PENGUJIAN SUBSTANTIF SALDO KAS</vt:lpstr>
      <vt:lpstr>PENGUJIAN SUBSTANTIF SALDO KAS</vt:lpstr>
      <vt:lpstr>PROSEDUR PENDAHULUAN</vt:lpstr>
      <vt:lpstr>PROSEDUR PENDAHULUAN</vt:lpstr>
      <vt:lpstr>PROSEDUR PENDAHULUAN</vt:lpstr>
      <vt:lpstr>PROSEDUR ANALITIS</vt:lpstr>
      <vt:lpstr>PROSEDUR ANALITIS</vt:lpstr>
      <vt:lpstr>PENGUJIAN TRANSAKSI</vt:lpstr>
      <vt:lpstr>PENGUJIAN TRANSAKSI</vt:lpstr>
      <vt:lpstr>PENGUJIAN SALDO AKUN</vt:lpstr>
      <vt:lpstr>PENGUJIAN SALDO AKUN</vt:lpstr>
      <vt:lpstr>PENGUJIAN PENYAJIAN DAN PENGUNGKAPAN</vt:lpstr>
      <vt:lpstr>PENGUJIAN PENYAJIAN DAN PENGUNGKAPAN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CHECKLIST AUDIT ASERSI KAS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Saldo Investasi dan Kas</dc:title>
  <dc:creator>haidar</dc:creator>
  <cp:lastModifiedBy>SURURI</cp:lastModifiedBy>
  <cp:revision>122</cp:revision>
  <dcterms:created xsi:type="dcterms:W3CDTF">2009-04-28T00:30:30Z</dcterms:created>
  <dcterms:modified xsi:type="dcterms:W3CDTF">2021-11-28T21:45:31Z</dcterms:modified>
</cp:coreProperties>
</file>