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44"/>
  </p:notesMasterIdLst>
  <p:handoutMasterIdLst>
    <p:handoutMasterId r:id="rId45"/>
  </p:handoutMasterIdLst>
  <p:sldIdLst>
    <p:sldId id="256" r:id="rId2"/>
    <p:sldId id="396" r:id="rId3"/>
    <p:sldId id="397" r:id="rId4"/>
    <p:sldId id="398" r:id="rId5"/>
    <p:sldId id="399" r:id="rId6"/>
    <p:sldId id="400" r:id="rId7"/>
    <p:sldId id="403" r:id="rId8"/>
    <p:sldId id="401" r:id="rId9"/>
    <p:sldId id="350" r:id="rId10"/>
    <p:sldId id="352" r:id="rId11"/>
    <p:sldId id="353" r:id="rId12"/>
    <p:sldId id="354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3" r:id="rId21"/>
    <p:sldId id="365" r:id="rId22"/>
    <p:sldId id="366" r:id="rId23"/>
    <p:sldId id="376" r:id="rId24"/>
    <p:sldId id="377" r:id="rId25"/>
    <p:sldId id="378" r:id="rId26"/>
    <p:sldId id="379" r:id="rId27"/>
    <p:sldId id="381" r:id="rId28"/>
    <p:sldId id="380" r:id="rId29"/>
    <p:sldId id="382" r:id="rId30"/>
    <p:sldId id="383" r:id="rId31"/>
    <p:sldId id="384" r:id="rId32"/>
    <p:sldId id="375" r:id="rId33"/>
    <p:sldId id="385" r:id="rId34"/>
    <p:sldId id="386" r:id="rId35"/>
    <p:sldId id="387" r:id="rId36"/>
    <p:sldId id="388" r:id="rId37"/>
    <p:sldId id="389" r:id="rId38"/>
    <p:sldId id="390" r:id="rId39"/>
    <p:sldId id="391" r:id="rId40"/>
    <p:sldId id="392" r:id="rId41"/>
    <p:sldId id="395" r:id="rId42"/>
    <p:sldId id="314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FF99"/>
    <a:srgbClr val="FFCC99"/>
    <a:srgbClr val="FFCC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487EF-C185-40C2-803A-8B72F72BE6ED}" type="datetimeFigureOut">
              <a:rPr lang="id-ID" smtClean="0"/>
              <a:pPr/>
              <a:t>25/03/2022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D0D40-D745-454B-ABB0-3173D119223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3454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259E8-2DB3-4561-B7CB-BE9EAFFE56E2}" type="datetimeFigureOut">
              <a:rPr lang="id-ID" smtClean="0"/>
              <a:pPr/>
              <a:t>25/03/2022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F9226-AD44-4B8A-A61B-A9D42F59D14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3745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384" y="404664"/>
            <a:ext cx="8534400" cy="6480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E56CC2F-330E-4ED7-BAEA-81E05A4F948D}"/>
              </a:ext>
            </a:extLst>
          </p:cNvPr>
          <p:cNvSpPr/>
          <p:nvPr userDrawn="1"/>
        </p:nvSpPr>
        <p:spPr>
          <a:xfrm>
            <a:off x="10848528" y="5949280"/>
            <a:ext cx="792088" cy="50405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6A9904D0-B763-457E-A7F0-538B4ADEE1B9}" type="slidenum">
              <a:rPr lang="en-ID" sz="2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ID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670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A4651B58-8253-4A65-8A3C-8E17FA86CD97}" type="datetime1">
              <a:rPr lang="id-ID" smtClean="0"/>
              <a:pPr/>
              <a:t>25/03/2022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r>
              <a:rPr lang="id-ID"/>
              <a:t>Halaman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AB222BE8-46C8-4C45-B2D7-048F1B0C40F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277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F1A52A3-C7F6-42D1-9437-583F4020DA80}" type="datetime1">
              <a:rPr lang="id-ID" smtClean="0"/>
              <a:pPr/>
              <a:t>25/03/2022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r>
              <a:rPr lang="id-ID"/>
              <a:t>Halaman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AB222BE8-46C8-4C45-B2D7-048F1B0C40F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155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32DF5E0-6794-4E6E-9FC7-F8E823CD1D30}"/>
              </a:ext>
            </a:extLst>
          </p:cNvPr>
          <p:cNvSpPr/>
          <p:nvPr userDrawn="1"/>
        </p:nvSpPr>
        <p:spPr>
          <a:xfrm>
            <a:off x="10848528" y="5949280"/>
            <a:ext cx="792088" cy="50405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6A9904D0-B763-457E-A7F0-538B4ADEE1B9}" type="slidenum">
              <a:rPr lang="en-ID" sz="2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ID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106568E-4C44-43A2-A02A-4CC79329F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404664"/>
            <a:ext cx="8534400" cy="6480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40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3D558827-40D7-4A94-A8FE-8EDD860B0072}" type="datetime1">
              <a:rPr lang="id-ID" smtClean="0"/>
              <a:pPr/>
              <a:t>25/03/2022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r>
              <a:rPr lang="id-ID"/>
              <a:t>Halaman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AB222BE8-46C8-4C45-B2D7-048F1B0C40F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6061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r>
              <a:rPr lang="id-ID"/>
              <a:t>Halaman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AB222BE8-46C8-4C45-B2D7-048F1B0C40F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9626689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r>
              <a:rPr lang="id-ID"/>
              <a:t>Halaman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AB222BE8-46C8-4C45-B2D7-048F1B0C40F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8185181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r>
              <a:rPr lang="id-ID"/>
              <a:t>Halaman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AB222BE8-46C8-4C45-B2D7-048F1B0C40F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8645602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r>
              <a:rPr lang="id-ID"/>
              <a:t>Halaman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AB222BE8-46C8-4C45-B2D7-048F1B0C40F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21553831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r>
              <a:rPr lang="id-ID"/>
              <a:t>Halaman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AB222BE8-46C8-4C45-B2D7-048F1B0C40F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9847436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r>
              <a:rPr lang="id-ID"/>
              <a:t>Halaman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AB222BE8-46C8-4C45-B2D7-048F1B0C40F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387139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569" y="242858"/>
            <a:ext cx="8534400" cy="8858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2A2F78B-7C79-48FB-975A-476CA834B037}"/>
              </a:ext>
            </a:extLst>
          </p:cNvPr>
          <p:cNvSpPr/>
          <p:nvPr userDrawn="1"/>
        </p:nvSpPr>
        <p:spPr>
          <a:xfrm>
            <a:off x="10848528" y="5949280"/>
            <a:ext cx="792088" cy="50405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6A9904D0-B763-457E-A7F0-538B4ADEE1B9}" type="slidenum">
              <a:rPr lang="en-ID" sz="2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ID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8382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4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200" b="1" kern="1200" cap="all">
          <a:ln w="3175" cmpd="sng">
            <a:noFill/>
          </a:ln>
          <a:solidFill>
            <a:schemeClr val="bg1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2143116"/>
            <a:ext cx="9144000" cy="1357322"/>
          </a:xfrm>
        </p:spPr>
        <p:txBody>
          <a:bodyPr>
            <a:noAutofit/>
          </a:bodyPr>
          <a:lstStyle/>
          <a:p>
            <a:pPr algn="ctr"/>
            <a:r>
              <a:rPr lang="id-ID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AUDIT</a:t>
            </a:r>
            <a:br>
              <a:rPr lang="id-ID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id-ID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SIKLUS PRODUKSI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/SIKLUS KONVERSI</a:t>
            </a:r>
            <a:endParaRPr lang="id-ID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650" y="476672"/>
            <a:ext cx="8534400" cy="648072"/>
          </a:xfrm>
        </p:spPr>
        <p:txBody>
          <a:bodyPr>
            <a:normAutofit/>
          </a:bodyPr>
          <a:lstStyle/>
          <a:p>
            <a:r>
              <a:rPr lang="id-ID" dirty="0"/>
              <a:t>ARUS DATA SIKLUS </a:t>
            </a:r>
            <a:r>
              <a:rPr lang="en-US" dirty="0" err="1"/>
              <a:t>produksi</a:t>
            </a:r>
            <a:endParaRPr lang="id-ID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87016" y="1270000"/>
            <a:ext cx="18288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Bahan Baku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87016" y="2565400"/>
            <a:ext cx="18288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 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Gaji &amp; Upah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687016" y="3937000"/>
            <a:ext cx="18288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 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 Lain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658816" y="1270000"/>
            <a:ext cx="18288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 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Bahan Baku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658816" y="2565400"/>
            <a:ext cx="18288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 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TK Langsung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58816" y="3937000"/>
            <a:ext cx="18288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 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Overhead</a:t>
            </a: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3592016" y="1651000"/>
            <a:ext cx="990600" cy="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3592016" y="2946400"/>
            <a:ext cx="990600" cy="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3592016" y="3022600"/>
            <a:ext cx="990600" cy="12954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3592016" y="4394200"/>
            <a:ext cx="990600" cy="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8011616" y="1270000"/>
            <a:ext cx="18288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 Proses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6563816" y="1498600"/>
            <a:ext cx="1371600" cy="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V="1">
            <a:off x="6563816" y="1651000"/>
            <a:ext cx="1371600" cy="1371599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6563816" y="1879600"/>
            <a:ext cx="1371600" cy="24384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8011616" y="2590800"/>
            <a:ext cx="18288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 Jadi</a:t>
            </a: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8926016" y="2184400"/>
            <a:ext cx="0" cy="3048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8011616" y="3949700"/>
            <a:ext cx="1828798" cy="9017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 </a:t>
            </a:r>
          </a:p>
          <a:p>
            <a:pPr algn="ctr"/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(HPP)</a:t>
            </a:r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8926016" y="3556000"/>
            <a:ext cx="0" cy="3048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696011" y="5085184"/>
            <a:ext cx="10945216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menguji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kewajaran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Kos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id-ID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448" y="476672"/>
            <a:ext cx="8534400" cy="648072"/>
          </a:xfrm>
        </p:spPr>
        <p:txBody>
          <a:bodyPr>
            <a:normAutofit/>
          </a:bodyPr>
          <a:lstStyle/>
          <a:p>
            <a:r>
              <a:rPr lang="id-ID" dirty="0"/>
              <a:t>JURNAL DALAM SIKLUS PRODUKSI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828800" y="1143514"/>
            <a:ext cx="8534400" cy="5237814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-609600">
              <a:lnSpc>
                <a:spcPct val="110000"/>
              </a:lnSpc>
              <a:spcBef>
                <a:spcPts val="0"/>
              </a:spcBef>
              <a:buClrTx/>
              <a:buSzPct val="100000"/>
              <a:buFontTx/>
              <a:buAutoNum type="arabicPeriod"/>
              <a:tabLst>
                <a:tab pos="914400" algn="l"/>
                <a:tab pos="1143000" algn="l"/>
                <a:tab pos="6921500" algn="r"/>
                <a:tab pos="8001000" algn="r"/>
              </a:tabLst>
            </a:pP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Mencatat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penggunaan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bahan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baku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-609600">
              <a:lnSpc>
                <a:spcPct val="110000"/>
              </a:lnSpc>
              <a:spcBef>
                <a:spcPts val="0"/>
              </a:spcBef>
              <a:buSzPct val="100000"/>
              <a:buNone/>
              <a:tabLst>
                <a:tab pos="914400" algn="l"/>
                <a:tab pos="1143000" algn="l"/>
                <a:tab pos="6921500" algn="r"/>
                <a:tab pos="8001000" algn="r"/>
              </a:tabLst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	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Persediaan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Barang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XXXX</a:t>
            </a:r>
          </a:p>
          <a:p>
            <a:pPr marL="0" indent="-609600">
              <a:lnSpc>
                <a:spcPct val="110000"/>
              </a:lnSpc>
              <a:spcBef>
                <a:spcPts val="0"/>
              </a:spcBef>
              <a:buSzPct val="100000"/>
              <a:buNone/>
              <a:tabLst>
                <a:tab pos="914400" algn="l"/>
                <a:tab pos="1143000" algn="l"/>
                <a:tab pos="6921500" algn="r"/>
                <a:tab pos="8001000" algn="r"/>
              </a:tabLst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	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Persediaan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Bahan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Baku		XXXX</a:t>
            </a:r>
          </a:p>
          <a:p>
            <a:pPr marL="0" indent="-609600">
              <a:lnSpc>
                <a:spcPct val="110000"/>
              </a:lnSpc>
              <a:spcBef>
                <a:spcPts val="0"/>
              </a:spcBef>
              <a:buClrTx/>
              <a:buSzPct val="100000"/>
              <a:buFontTx/>
              <a:buAutoNum type="arabicPeriod" startAt="2"/>
              <a:tabLst>
                <a:tab pos="914400" algn="l"/>
                <a:tab pos="1143000" algn="l"/>
                <a:tab pos="6921500" algn="r"/>
                <a:tab pos="8001000" algn="r"/>
              </a:tabLst>
            </a:pP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Mencatat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penggunaan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biaya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tenaga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langsung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-609600">
              <a:lnSpc>
                <a:spcPct val="110000"/>
              </a:lnSpc>
              <a:spcBef>
                <a:spcPts val="0"/>
              </a:spcBef>
              <a:buSzPct val="100000"/>
              <a:buNone/>
              <a:tabLst>
                <a:tab pos="914400" algn="l"/>
                <a:tab pos="1143000" algn="l"/>
                <a:tab pos="6921500" algn="r"/>
                <a:tab pos="8001000" algn="r"/>
              </a:tabLst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Persediaan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Barang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XXXX</a:t>
            </a:r>
          </a:p>
          <a:p>
            <a:pPr marL="0" indent="-609600">
              <a:lnSpc>
                <a:spcPct val="110000"/>
              </a:lnSpc>
              <a:spcBef>
                <a:spcPts val="0"/>
              </a:spcBef>
              <a:buSzPct val="100000"/>
              <a:buNone/>
              <a:tabLst>
                <a:tab pos="914400" algn="l"/>
                <a:tab pos="1143000" algn="l"/>
                <a:tab pos="6921500" algn="r"/>
                <a:tab pos="8001000" algn="r"/>
              </a:tabLst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	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Biaya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Gaji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Upah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XXXX</a:t>
            </a:r>
          </a:p>
          <a:p>
            <a:pPr marL="0" indent="-609600">
              <a:lnSpc>
                <a:spcPct val="110000"/>
              </a:lnSpc>
              <a:spcBef>
                <a:spcPts val="0"/>
              </a:spcBef>
              <a:buClrTx/>
              <a:buSzPct val="100000"/>
              <a:buFontTx/>
              <a:buAutoNum type="arabicPeriod" startAt="3"/>
              <a:tabLst>
                <a:tab pos="914400" algn="l"/>
                <a:tab pos="1143000" algn="l"/>
                <a:tab pos="6921500" algn="r"/>
                <a:tab pos="8001000" algn="r"/>
              </a:tabLst>
            </a:pP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Mencatat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pembebanan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biaya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overhead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pabrik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-609600">
              <a:lnSpc>
                <a:spcPct val="110000"/>
              </a:lnSpc>
              <a:spcBef>
                <a:spcPts val="0"/>
              </a:spcBef>
              <a:buSzPct val="100000"/>
              <a:buNone/>
              <a:tabLst>
                <a:tab pos="914400" algn="l"/>
                <a:tab pos="1143000" algn="l"/>
                <a:tab pos="6921500" algn="r"/>
                <a:tab pos="8001000" algn="r"/>
              </a:tabLst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Persediaan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Barang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XXXX</a:t>
            </a:r>
          </a:p>
          <a:p>
            <a:pPr marL="0" indent="-609600">
              <a:lnSpc>
                <a:spcPct val="110000"/>
              </a:lnSpc>
              <a:spcBef>
                <a:spcPts val="0"/>
              </a:spcBef>
              <a:buSzPct val="100000"/>
              <a:buNone/>
              <a:tabLst>
                <a:tab pos="914400" algn="l"/>
                <a:tab pos="1143000" algn="l"/>
                <a:tab pos="6921500" algn="r"/>
                <a:tab pos="8001000" algn="r"/>
              </a:tabLst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	BOP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Dibebankan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XXXX</a:t>
            </a:r>
          </a:p>
          <a:p>
            <a:pPr marL="0" indent="-609600">
              <a:lnSpc>
                <a:spcPct val="110000"/>
              </a:lnSpc>
              <a:spcBef>
                <a:spcPts val="0"/>
              </a:spcBef>
              <a:buClrTx/>
              <a:buSzPct val="100000"/>
              <a:buFontTx/>
              <a:buAutoNum type="arabicPeriod" startAt="4"/>
              <a:tabLst>
                <a:tab pos="914400" algn="l"/>
                <a:tab pos="1143000" algn="l"/>
                <a:tab pos="6921500" algn="r"/>
                <a:tab pos="8001000" algn="r"/>
              </a:tabLst>
            </a:pP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Mencatat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penyelesaian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produk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-609600">
              <a:lnSpc>
                <a:spcPct val="110000"/>
              </a:lnSpc>
              <a:spcBef>
                <a:spcPts val="0"/>
              </a:spcBef>
              <a:buSzPct val="100000"/>
              <a:buNone/>
              <a:tabLst>
                <a:tab pos="914400" algn="l"/>
                <a:tab pos="1143000" algn="l"/>
                <a:tab pos="6921500" algn="r"/>
                <a:tab pos="8001000" algn="r"/>
              </a:tabLst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Persediaan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Produk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Jadi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XXXX</a:t>
            </a:r>
          </a:p>
          <a:p>
            <a:pPr marL="0" indent="-609600">
              <a:lnSpc>
                <a:spcPct val="110000"/>
              </a:lnSpc>
              <a:spcBef>
                <a:spcPts val="0"/>
              </a:spcBef>
              <a:buSzPct val="100000"/>
              <a:buNone/>
              <a:tabLst>
                <a:tab pos="914400" algn="l"/>
                <a:tab pos="1143000" algn="l"/>
                <a:tab pos="6921500" algn="r"/>
                <a:tab pos="8001000" algn="r"/>
              </a:tabLst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	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Persediaan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Produk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XXXX</a:t>
            </a:r>
          </a:p>
          <a:p>
            <a:pPr marL="0" indent="-609600">
              <a:lnSpc>
                <a:spcPct val="110000"/>
              </a:lnSpc>
              <a:spcBef>
                <a:spcPts val="0"/>
              </a:spcBef>
              <a:buClrTx/>
              <a:buSzPct val="100000"/>
              <a:buFontTx/>
              <a:buAutoNum type="arabicPeriod" startAt="5"/>
              <a:tabLst>
                <a:tab pos="914400" algn="l"/>
                <a:tab pos="1143000" algn="l"/>
                <a:tab pos="6921500" algn="r"/>
                <a:tab pos="8001000" algn="r"/>
              </a:tabLst>
            </a:pP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Mencatat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kos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penjualan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-609600">
              <a:lnSpc>
                <a:spcPct val="110000"/>
              </a:lnSpc>
              <a:spcBef>
                <a:spcPts val="0"/>
              </a:spcBef>
              <a:buSzPct val="100000"/>
              <a:buNone/>
              <a:tabLst>
                <a:tab pos="914400" algn="l"/>
                <a:tab pos="1143000" algn="l"/>
                <a:tab pos="6921500" algn="r"/>
                <a:tab pos="8001000" algn="r"/>
              </a:tabLst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Kos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Penjualan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XXXX</a:t>
            </a:r>
          </a:p>
          <a:p>
            <a:pPr marL="0" indent="-609600">
              <a:lnSpc>
                <a:spcPct val="110000"/>
              </a:lnSpc>
              <a:spcBef>
                <a:spcPts val="0"/>
              </a:spcBef>
              <a:buSzPct val="100000"/>
              <a:buNone/>
              <a:tabLst>
                <a:tab pos="914400" algn="l"/>
                <a:tab pos="1143000" algn="l"/>
                <a:tab pos="6921500" algn="r"/>
                <a:tab pos="8001000" algn="r"/>
              </a:tabLst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	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Persediaan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Produk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Jadi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XXXX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SzPct val="100000"/>
            </a:pPr>
            <a:endParaRPr lang="id-ID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456" y="713216"/>
            <a:ext cx="8534400" cy="648072"/>
          </a:xfrm>
        </p:spPr>
        <p:txBody>
          <a:bodyPr>
            <a:normAutofit/>
          </a:bodyPr>
          <a:lstStyle/>
          <a:p>
            <a:r>
              <a:rPr lang="id-ID" dirty="0"/>
              <a:t>TUJUAN AUDIT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99456" y="1700808"/>
            <a:ext cx="10441160" cy="44439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2438" indent="-45243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id-ID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 audit siklus produksi adalah m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enguji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kewajaran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asersi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saldo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produksi.</a:t>
            </a:r>
            <a:endParaRPr lang="en-US" sz="2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indent="-45243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id-ID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sersi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 pernyataan eksplisit tentang saldo akun, termasuk pernyataan implisit tentang saldo akun yang mencakup:</a:t>
            </a:r>
            <a:endParaRPr lang="en-US" sz="2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1563" lvl="1" indent="-614363"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Eksistensi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terjadinya</a:t>
            </a:r>
            <a:endParaRPr lang="en-US" sz="2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1563" lvl="1" indent="-614363"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Kelengkapan</a:t>
            </a:r>
            <a:endParaRPr lang="en-US" sz="2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1563" lvl="1" indent="-614363"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Kewajiban</a:t>
            </a:r>
            <a:endParaRPr lang="en-US" sz="2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1563" lvl="1" indent="-614363"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Penilaian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alokasi</a:t>
            </a:r>
            <a:endParaRPr lang="en-US" sz="2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1563" lvl="1" indent="-614363"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Penyajian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pengungkapan</a:t>
            </a:r>
            <a:endParaRPr lang="en-US" sz="2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id-ID" sz="2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432" y="692696"/>
            <a:ext cx="8534400" cy="648072"/>
          </a:xfrm>
        </p:spPr>
        <p:txBody>
          <a:bodyPr>
            <a:normAutofit fontScale="90000"/>
          </a:bodyPr>
          <a:lstStyle/>
          <a:p>
            <a:r>
              <a:rPr lang="id-ID" dirty="0"/>
              <a:t>Ilustrasi Pengujian Asersi Manajemen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83432" y="1621366"/>
            <a:ext cx="10657184" cy="4327914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Jadi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Rp776 </a:t>
            </a:r>
            <a:r>
              <a:rPr lang="en-US" sz="3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juta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3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asersi</a:t>
            </a:r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Eksistensi</a:t>
            </a:r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Terjadinya</a:t>
            </a:r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17550" indent="-7175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AutoNum type="arabicPeriod"/>
            </a:pP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Membuktikan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benar-benar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transaksinya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benar-benar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penghitungan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fisik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memeriksa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perencanaan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anggaran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bukti-bukti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pengeluaran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432" y="461188"/>
            <a:ext cx="8534400" cy="648072"/>
          </a:xfrm>
        </p:spPr>
        <p:txBody>
          <a:bodyPr>
            <a:normAutofit fontScale="90000"/>
          </a:bodyPr>
          <a:lstStyle/>
          <a:p>
            <a:r>
              <a:rPr lang="id-ID" dirty="0"/>
              <a:t>Ilustrasi Pengujian Asersi Manajemen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83432" y="1268760"/>
            <a:ext cx="10873208" cy="48040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Rp776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juta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asersi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Kelengkapan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06450" indent="-806450">
              <a:spcBef>
                <a:spcPts val="0"/>
              </a:spcBef>
              <a:buClrTx/>
              <a:buFontTx/>
              <a:buAutoNum type="arabicPeriod" startAt="2"/>
            </a:pP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Membuktikan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seluruh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jadi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masuk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jadi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memeriksa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memeriksa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kemungkinan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jadi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belum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dimasukkan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gudang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sehingga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masuk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perhitungan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jadi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590" y="578861"/>
            <a:ext cx="8534400" cy="648072"/>
          </a:xfrm>
        </p:spPr>
        <p:txBody>
          <a:bodyPr>
            <a:normAutofit fontScale="90000"/>
          </a:bodyPr>
          <a:lstStyle/>
          <a:p>
            <a:r>
              <a:rPr lang="id-ID" dirty="0"/>
              <a:t>Ilustrasi Pengujian Asersi Manajemen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98353" y="1412776"/>
            <a:ext cx="10729192" cy="42484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Jadi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Rp776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juta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asersi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Kewajiban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ClrTx/>
              <a:buFontTx/>
              <a:buAutoNum type="arabicPeriod" startAt="3"/>
            </a:pP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Membuktikan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jadi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milik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pesanan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lain (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komisi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kasus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dagangan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wawancara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pejabat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bertanggungjawab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memeriksa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dokumen-dokumen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komitmen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komisi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09600" indent="-609600">
              <a:spcBef>
                <a:spcPts val="0"/>
              </a:spcBef>
              <a:spcAft>
                <a:spcPts val="0"/>
              </a:spcAft>
            </a:pPr>
            <a:endParaRPr lang="en-US" sz="2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432" y="764704"/>
            <a:ext cx="8534400" cy="648072"/>
          </a:xfrm>
        </p:spPr>
        <p:txBody>
          <a:bodyPr>
            <a:normAutofit fontScale="90000"/>
          </a:bodyPr>
          <a:lstStyle/>
          <a:p>
            <a:r>
              <a:rPr lang="id-ID" dirty="0"/>
              <a:t>Ilustrasi Pengujian Asersi Manajemen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83432" y="1556792"/>
            <a:ext cx="10522013" cy="408393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Jadi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Rp776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juta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asersi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Penilaian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Alokasi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17550" indent="-717550">
              <a:spcBef>
                <a:spcPts val="0"/>
              </a:spcBef>
              <a:spcAft>
                <a:spcPts val="0"/>
              </a:spcAft>
              <a:buClrTx/>
              <a:buFontTx/>
              <a:buAutoNum type="arabicPeriod" startAt="4"/>
            </a:pP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Memeriksa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ketepatan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perhitungan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kos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alokasi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kos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jadi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proses,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sampling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memeriksa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bukti-bukti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penggunaan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baku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tenaga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BOP,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kemudian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pemeriksaan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ketepatan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perhitungan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836712"/>
            <a:ext cx="8534400" cy="648072"/>
          </a:xfrm>
        </p:spPr>
        <p:txBody>
          <a:bodyPr>
            <a:normAutofit fontScale="90000"/>
          </a:bodyPr>
          <a:lstStyle/>
          <a:p>
            <a:r>
              <a:rPr lang="id-ID" dirty="0"/>
              <a:t>Ilustrasi Pengujian Asersi Manajemen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55440" y="1664804"/>
            <a:ext cx="10398077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Rp776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juta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asersi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Penyajian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Pengungkapan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17550" indent="-717550">
              <a:spcBef>
                <a:spcPts val="0"/>
              </a:spcBef>
              <a:spcAft>
                <a:spcPts val="0"/>
              </a:spcAft>
              <a:buClrTx/>
              <a:buFontTx/>
              <a:buAutoNum type="arabicPeriod" startAt="5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Mereview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ketepatan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klasifikasi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neraca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baku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pengungkapan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diperlukan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609600" indent="-609600"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476672"/>
            <a:ext cx="8534400" cy="648072"/>
          </a:xfrm>
        </p:spPr>
        <p:txBody>
          <a:bodyPr>
            <a:normAutofit/>
          </a:bodyPr>
          <a:lstStyle/>
          <a:p>
            <a:r>
              <a:rPr lang="id-ID" dirty="0"/>
              <a:t>RISIKO SIKLUS PRODUKSI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55440" y="1304764"/>
            <a:ext cx="10594021" cy="42484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 umum risiko siklus produksi sama dengan siklus yang lain, yaitu terdiri dari risiko bawaan dan risiko pengendalian.</a:t>
            </a:r>
          </a:p>
          <a:p>
            <a:pPr marL="0" indent="0">
              <a:spcBef>
                <a:spcPts val="0"/>
              </a:spcBef>
              <a:buNone/>
            </a:pP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6450" indent="-8064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Risiko bawaan,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adalah potensi kesalahan pelaporan kegiatan produksi yang disebabkan oleh kompleksitas proses produksi dan proses akuntansi siklus produksi.</a:t>
            </a:r>
          </a:p>
          <a:p>
            <a:pPr>
              <a:spcBef>
                <a:spcPts val="0"/>
              </a:spcBef>
              <a:buSzPct val="100000"/>
              <a:buFont typeface="+mj-lt"/>
              <a:buAutoNum type="arabicPeriod"/>
            </a:pP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770186"/>
            <a:ext cx="8534400" cy="648072"/>
          </a:xfrm>
        </p:spPr>
        <p:txBody>
          <a:bodyPr>
            <a:normAutofit/>
          </a:bodyPr>
          <a:lstStyle/>
          <a:p>
            <a:r>
              <a:rPr lang="id-ID" dirty="0"/>
              <a:t>RISIKO SIKLUS PRODUKSI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71464" y="1844824"/>
            <a:ext cx="10153128" cy="3615267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717550" indent="-7175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2"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Risiko pengendalian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adalah risiko salah saji yang disebabkan oleh kegagalan SPI untuk mencegah terjadinya salah saji. Risiko bawaan akan disebut sebagai risiko pengendalian, pada saat risiko bawaan sudah dicoba diatasi dengan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mengembangkan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sistem pengendalian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internal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tetapi sistem pengendalian ternyata gagal di dalam mencegah terjadinya salah saji.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6F8FFB1-BDDA-40FF-B6C3-46274BF09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7" y="464015"/>
            <a:ext cx="6480720" cy="55849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Reviu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transaksi</a:t>
            </a:r>
            <a:endParaRPr lang="en-ID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F49A2DD-8ADF-4DEC-A1C1-8788BCA342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060112"/>
              </p:ext>
            </p:extLst>
          </p:nvPr>
        </p:nvGraphicFramePr>
        <p:xfrm>
          <a:off x="942258" y="1141824"/>
          <a:ext cx="10307484" cy="4663440"/>
        </p:xfrm>
        <a:graphic>
          <a:graphicData uri="http://schemas.openxmlformats.org/drawingml/2006/table">
            <a:tbl>
              <a:tblPr firstRow="1" firstCol="1" bandRow="1"/>
              <a:tblGrid>
                <a:gridCol w="7032099">
                  <a:extLst>
                    <a:ext uri="{9D8B030D-6E8A-4147-A177-3AD203B41FA5}">
                      <a16:colId xmlns:a16="http://schemas.microsoft.com/office/drawing/2014/main" val="2166524470"/>
                    </a:ext>
                  </a:extLst>
                </a:gridCol>
                <a:gridCol w="3275385">
                  <a:extLst>
                    <a:ext uri="{9D8B030D-6E8A-4147-A177-3AD203B41FA5}">
                      <a16:colId xmlns:a16="http://schemas.microsoft.com/office/drawing/2014/main" val="35135983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id-ID" sz="18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Transaksi Sesuai Urutan Standar Umum Proses Bisnis</a:t>
                      </a:r>
                      <a:endParaRPr lang="en-ID" sz="1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Alternatif Penamaan 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49706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28650" lvl="0" indent="-628650" algn="l">
                        <a:buFont typeface="+mj-lt"/>
                        <a:buAutoNum type="arabicPeriod"/>
                      </a:pPr>
                      <a:r>
                        <a:rPr lang="id-ID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pendanaan (pemenuhan modal baik melalui utang jangka panjang maupun penerbitan saham)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perolehan modal dan pengembaliannya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428337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628650" lvl="0" indent="-628650" algn="l">
                        <a:buFont typeface="+mj-lt"/>
                        <a:buAutoNum type="arabicPeriod" startAt="2"/>
                      </a:pPr>
                      <a:r>
                        <a:rPr lang="id-ID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investasi (pada aset tetap)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pembelian dan pembayaran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58703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628650" marR="0" lvl="0" indent="-6286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id-ID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SDM (rekrutmen, diklat, penempatan, kompensasi, penghentian)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penggajian dan personalia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595289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28650" marR="0" lvl="0" indent="-6286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lang="id-ID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pengeluaran (pengadaan barang dan jasa untuk kegiatan operasional)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pembelian dan pembayaran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995366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28650" marR="0" lvl="0" indent="-6286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5"/>
                        <a:tabLst/>
                        <a:defRPr/>
                      </a:pPr>
                      <a:r>
                        <a:rPr lang="id-ID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produksi/konversi (pengolahan bahan baku menjadi produk jadi)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persediaan dan penggudangan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081851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marL="628650" lvl="0" indent="-628650" algn="l">
                        <a:buFont typeface="+mj-lt"/>
                        <a:buNone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      S</a:t>
                      </a:r>
                      <a:r>
                        <a:rPr lang="id-ID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iklus pendapatan (penjualan barang dan jasa yang menjadi aktivitas bisnis utama perusahaan).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penjualan dan pengumpulan piutang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61076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628650" lvl="0" indent="-628650" algn="l">
                        <a:buFont typeface="+mj-lt"/>
                        <a:buAutoNum type="arabicPeriod" startAt="7"/>
                      </a:pPr>
                      <a:r>
                        <a:rPr lang="id-ID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investasi (pada instrumen keuangan).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Audit kas dan instrumen keuangan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2134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28650" lvl="0" indent="-628650" algn="l">
                        <a:buFont typeface="+mj-lt"/>
                        <a:buAutoNum type="arabicPeriod" startAt="8"/>
                      </a:pPr>
                      <a:r>
                        <a:rPr lang="id-ID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kas (kas masuk dan kas keluar)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Audit kas dan instrumen keuangan</a:t>
                      </a:r>
                      <a:endParaRPr lang="en-ID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54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953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432" y="620688"/>
            <a:ext cx="8534400" cy="648072"/>
          </a:xfrm>
        </p:spPr>
        <p:txBody>
          <a:bodyPr>
            <a:normAutofit/>
          </a:bodyPr>
          <a:lstStyle/>
          <a:p>
            <a:r>
              <a:rPr lang="id-ID" dirty="0"/>
              <a:t>RISIKO SIKLUS </a:t>
            </a:r>
            <a:r>
              <a:rPr lang="en-US" dirty="0" err="1"/>
              <a:t>produksi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83432" y="1916832"/>
            <a:ext cx="10225136" cy="3615267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 lebih rinci, potensi salah saji dalam asersi siklus produksi antara lain sebagai berikut:</a:t>
            </a:r>
          </a:p>
          <a:p>
            <a:pPr marL="609600" indent="-609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salah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saji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09600" indent="-609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AutoNum type="arabicPeriod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Kompleksitas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penentuan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kos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terutama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pembebanan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alokasi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overhead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prabrik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609600" indent="-609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Jika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memproduksi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penentuan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kos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semakin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432" y="721804"/>
            <a:ext cx="8534400" cy="648072"/>
          </a:xfrm>
        </p:spPr>
        <p:txBody>
          <a:bodyPr>
            <a:normAutofit/>
          </a:bodyPr>
          <a:lstStyle/>
          <a:p>
            <a:r>
              <a:rPr lang="id-ID" dirty="0"/>
              <a:t>RISIKO SIKLUS PRODUKSI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13135" y="1628800"/>
            <a:ext cx="10441160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712788" indent="-712788"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AutoNum type="arabicPeriod" startAt="4"/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Jika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baku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disimpan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gudang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pengendalian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fisik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semakin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komplek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12788" indent="-712788"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AutoNum type="arabicPeriod" startAt="4"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baku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kemungkinan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cepat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rusak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cepat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using.</a:t>
            </a:r>
          </a:p>
          <a:p>
            <a:pPr marL="712788" indent="-712788"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AutoNum type="arabicPeriod" startAt="4"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kemungkinan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dijual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garansi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jaminan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dijual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dikembalikan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lagi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oleh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pembeli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lang="id-ID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432" y="728976"/>
            <a:ext cx="8534400" cy="648072"/>
          </a:xfrm>
        </p:spPr>
        <p:txBody>
          <a:bodyPr>
            <a:normAutofit/>
          </a:bodyPr>
          <a:lstStyle/>
          <a:p>
            <a:r>
              <a:rPr lang="id-ID" dirty="0"/>
              <a:t>RISIKO SIKLUS PRODUKSI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83432" y="1844824"/>
            <a:ext cx="10812388" cy="36038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806450" indent="-806450">
              <a:buClrTx/>
              <a:buSzPct val="100000"/>
              <a:buFont typeface="+mj-lt"/>
              <a:buAutoNum type="arabicPeriod" startAt="7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dibuat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terlampau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terlampau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sedikit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6450" indent="-806450">
              <a:buClrTx/>
              <a:buSzPct val="100000"/>
              <a:buFont typeface="+mj-lt"/>
              <a:buAutoNum type="arabicPeriod" startAt="7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kualitas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ketat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6450" indent="-806450">
              <a:buClrTx/>
              <a:buSzPct val="100000"/>
              <a:buFont typeface="+mj-lt"/>
              <a:buAutoNum type="arabicPeriod" startAt="7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akurat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6450" indent="-806450">
              <a:buClrTx/>
              <a:buSzPct val="100000"/>
              <a:buFont typeface="+mj-lt"/>
              <a:buAutoNum type="arabicPeriod" startAt="7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Penurunan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rusak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teridentifikasi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SzPct val="100000"/>
              <a:buNone/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SzPct val="100000"/>
              <a:buNone/>
            </a:pP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009" y="468052"/>
            <a:ext cx="8534400" cy="648072"/>
          </a:xfrm>
        </p:spPr>
        <p:txBody>
          <a:bodyPr>
            <a:normAutofit/>
          </a:bodyPr>
          <a:lstStyle/>
          <a:p>
            <a:r>
              <a:rPr lang="id-ID" sz="3200" dirty="0"/>
              <a:t>SISTEM PENGENDALIAN INTER</a:t>
            </a:r>
            <a:r>
              <a:rPr lang="en-US" sz="3200" dirty="0"/>
              <a:t>NAL</a:t>
            </a:r>
            <a:r>
              <a:rPr lang="id-ID" sz="3200" dirty="0"/>
              <a:t> (SPI)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79009" y="1268760"/>
            <a:ext cx="10589599" cy="49411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2438" indent="-452438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 Pengendalian Internal adalah serangkaian kebijakan, prosedur, dan berbagai metode yang dirancang untuk mengendalikan kegiatan inter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organisasi, termasuk untuk menjamin keandalan informasi akuntansi.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indent="-452438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 keperluan audit auditor harus memahami SPI dan mengujinya untuk mengukur potensi terjadinya salah saji dalam laporan keuangan. 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indent="-452438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Elemen-elemen SPI yang penting untuk dipahami dan dievaluasi efektifitasnya oleh auditor adalah dokumen transaksi, dokumen pembukuan, pemisahan fungsi transaksi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dan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400" y="548680"/>
            <a:ext cx="8534400" cy="648072"/>
          </a:xfrm>
        </p:spPr>
        <p:txBody>
          <a:bodyPr>
            <a:normAutofit/>
          </a:bodyPr>
          <a:lstStyle/>
          <a:p>
            <a:r>
              <a:rPr lang="id-ID" dirty="0"/>
              <a:t>SISTEM PENGENDALIAN INTERNAL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7408" y="1340768"/>
            <a:ext cx="10657184" cy="43924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542925" indent="-542925">
              <a:spcBef>
                <a:spcPts val="0"/>
              </a:spcBef>
              <a:spcAft>
                <a:spcPts val="0"/>
              </a:spcAft>
              <a:buClrTx/>
            </a:pP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COSO telah mengembangkan framework SPI yang dapat digunakan oleh perusahaan untuk mengembangan SPI.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indent="-542925">
              <a:spcBef>
                <a:spcPts val="0"/>
              </a:spcBef>
              <a:spcAft>
                <a:spcPts val="0"/>
              </a:spcAft>
              <a:buClrTx/>
            </a:pP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Framework SPI sangat membantu dalam untuk memahami dan menguji SPI secara efektif dan efisien. 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indent="-542925">
              <a:spcBef>
                <a:spcPts val="0"/>
              </a:spcBef>
              <a:spcAft>
                <a:spcPts val="0"/>
              </a:spcAft>
              <a:buClrTx/>
            </a:pP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Berdasarkan framework COSO, unsur-unsur SPI adalah: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66800" lvl="1" indent="-609600"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AutoNum type="arabicPeriod"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Lingkungan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pengendalian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066800" lvl="1" indent="-609600"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AutoNum type="arabicPeriod"/>
            </a:pP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Asesmen risiko</a:t>
            </a:r>
          </a:p>
          <a:p>
            <a:pPr marL="1066800" lvl="1" indent="-609600"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AutoNum type="arabicPeriod"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Aktivitas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pengendalian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66800" lvl="1" indent="-609600"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AutoNum type="arabicPeriod"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66800" lvl="1" indent="-609600"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</a:p>
          <a:p>
            <a:pPr marL="542925" indent="-542925">
              <a:spcBef>
                <a:spcPts val="0"/>
              </a:spcBef>
              <a:spcAft>
                <a:spcPts val="0"/>
              </a:spcAft>
              <a:buClrTx/>
            </a:pP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indent="-542925">
              <a:spcBef>
                <a:spcPts val="0"/>
              </a:spcBef>
              <a:spcAft>
                <a:spcPts val="0"/>
              </a:spcAft>
            </a:pP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980728"/>
            <a:ext cx="8534400" cy="648072"/>
          </a:xfrm>
        </p:spPr>
        <p:txBody>
          <a:bodyPr>
            <a:normAutofit/>
          </a:bodyPr>
          <a:lstStyle/>
          <a:p>
            <a:r>
              <a:rPr lang="id-ID" dirty="0"/>
              <a:t>SISTEM PENGENDALIAN INTERNAL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71464" y="2060848"/>
            <a:ext cx="9995985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Memahami dan menguji SPI pada dasarnya adalah memahami dan menguji eksistensi dari elemen-elemen SPI tersebut di atas.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720" y="709221"/>
            <a:ext cx="9144000" cy="785794"/>
          </a:xfrm>
        </p:spPr>
        <p:txBody>
          <a:bodyPr>
            <a:normAutofit/>
          </a:bodyPr>
          <a:lstStyle/>
          <a:p>
            <a:r>
              <a:rPr lang="id-ID" dirty="0"/>
              <a:t>DOKUMEN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98256" y="1484784"/>
            <a:ext cx="10438645" cy="42484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717550" indent="-717550">
              <a:buClrTx/>
            </a:pP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 audit siklus produksi, a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uditor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memahami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 pembukuan yang berhubungan dengan aktivitas siklus produksi. </a:t>
            </a:r>
          </a:p>
          <a:p>
            <a:pPr marL="717550" indent="-717550">
              <a:buClrTx/>
            </a:pP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akuntansi</a:t>
            </a: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mencakup</a:t>
            </a:r>
            <a:r>
              <a:rPr 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524000" lvl="2" indent="-806450">
              <a:lnSpc>
                <a:spcPct val="90000"/>
              </a:lnSpc>
              <a:buClr>
                <a:schemeClr val="bg1"/>
              </a:buClr>
              <a:buSzPct val="100000"/>
              <a:buFontTx/>
              <a:buAutoNum type="arabicPeriod"/>
              <a:defRPr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Perencanaan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524000" lvl="2" indent="-806450">
              <a:lnSpc>
                <a:spcPct val="90000"/>
              </a:lnSpc>
              <a:buClr>
                <a:schemeClr val="bg1"/>
              </a:buClr>
              <a:buSzPct val="100000"/>
              <a:buFontTx/>
              <a:buAutoNum type="arabicPeriod"/>
              <a:defRPr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Anggaran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524000" lvl="2" indent="-806450">
              <a:lnSpc>
                <a:spcPct val="90000"/>
              </a:lnSpc>
              <a:buClr>
                <a:schemeClr val="bg1"/>
              </a:buClr>
              <a:buSzPct val="100000"/>
              <a:buFontTx/>
              <a:buAutoNum type="arabicPeriod"/>
              <a:defRPr/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Bukti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permintaan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baku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pembantu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803220"/>
            <a:ext cx="9144000" cy="714356"/>
          </a:xfrm>
        </p:spPr>
        <p:txBody>
          <a:bodyPr>
            <a:normAutofit/>
          </a:bodyPr>
          <a:lstStyle/>
          <a:p>
            <a:r>
              <a:rPr lang="id-ID" dirty="0"/>
              <a:t>DOKUMEN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87488" y="1710783"/>
            <a:ext cx="10585176" cy="3436434"/>
          </a:xfrm>
          <a:prstGeom prst="rect">
            <a:avLst/>
          </a:prstGeom>
        </p:spPr>
        <p:txBody>
          <a:bodyPr>
            <a:noAutofit/>
          </a:bodyPr>
          <a:lstStyle/>
          <a:p>
            <a:pPr marL="1228725" lvl="2" indent="-685800">
              <a:lnSpc>
                <a:spcPct val="90000"/>
              </a:lnSpc>
              <a:buClrTx/>
              <a:buSzPct val="100000"/>
              <a:buFont typeface="+mj-lt"/>
              <a:buAutoNum type="arabicPeriod" startAt="4"/>
              <a:defRPr/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jam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28725" lvl="2" indent="-685800">
              <a:lnSpc>
                <a:spcPct val="90000"/>
              </a:lnSpc>
              <a:buClrTx/>
              <a:buSzPct val="100000"/>
              <a:buFontTx/>
              <a:buAutoNum type="arabicPeriod" startAt="4"/>
              <a:defRPr/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tingkat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penyelesaian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28725" lvl="2" indent="-685800">
              <a:lnSpc>
                <a:spcPct val="90000"/>
              </a:lnSpc>
              <a:buClrTx/>
              <a:buSzPct val="100000"/>
              <a:buFontTx/>
              <a:buAutoNum type="arabicPeriod" startAt="4"/>
              <a:defRPr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Bukti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pembayaran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gaji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tenaga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tenaga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28725" lvl="2" indent="-685800">
              <a:lnSpc>
                <a:spcPct val="90000"/>
              </a:lnSpc>
              <a:buClrTx/>
              <a:buSzPct val="100000"/>
              <a:buFontTx/>
              <a:buAutoNum type="arabicPeriod" startAt="4"/>
              <a:defRPr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Bukti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bukti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28725" lvl="2" indent="-685800">
              <a:lnSpc>
                <a:spcPct val="90000"/>
              </a:lnSpc>
              <a:buClrTx/>
              <a:buSzPct val="100000"/>
              <a:buFontTx/>
              <a:buAutoNum type="arabicPeriod" startAt="4"/>
              <a:defRPr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Bukti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penyerahan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(move ticket).</a:t>
            </a:r>
            <a:endParaRPr lang="id-ID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28725" lvl="2" indent="-685800">
              <a:lnSpc>
                <a:spcPct val="90000"/>
              </a:lnSpc>
              <a:buSzPct val="100000"/>
              <a:buNone/>
              <a:defRPr/>
            </a:pPr>
            <a:endParaRPr lang="id-ID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28725" lvl="2" indent="-685800">
              <a:lnSpc>
                <a:spcPct val="90000"/>
              </a:lnSpc>
              <a:buSzPct val="100000"/>
              <a:buFontTx/>
              <a:buAutoNum type="arabicPeriod" startAt="4"/>
              <a:defRPr/>
            </a:pP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d-ID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d-ID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764704"/>
            <a:ext cx="8534400" cy="648072"/>
          </a:xfrm>
        </p:spPr>
        <p:txBody>
          <a:bodyPr>
            <a:normAutofit/>
          </a:bodyPr>
          <a:lstStyle/>
          <a:p>
            <a:r>
              <a:rPr lang="id-ID" dirty="0"/>
              <a:t>DOKUMEN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99456" y="1556792"/>
            <a:ext cx="10297144" cy="38884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347788" lvl="2" indent="-804863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 startAt="9"/>
            </a:pPr>
            <a:r>
              <a:rPr lang="id-ID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Jurnal, buku pembantu, dan buku besar untuk:</a:t>
            </a:r>
          </a:p>
          <a:p>
            <a:pPr marL="2065338" lvl="3" indent="-717550">
              <a:spcBef>
                <a:spcPts val="0"/>
              </a:spcBef>
              <a:spcAft>
                <a:spcPts val="0"/>
              </a:spcAft>
              <a:buClrTx/>
            </a:pPr>
            <a:r>
              <a:rPr lang="id-ID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iaya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bahan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baku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bahan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pembantu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065338" lvl="3" indent="-717550">
              <a:spcBef>
                <a:spcPts val="0"/>
              </a:spcBef>
              <a:spcAft>
                <a:spcPts val="0"/>
              </a:spcAft>
              <a:buClrTx/>
            </a:pPr>
            <a:r>
              <a:rPr lang="id-ID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iaya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tenaga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alokasi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biaya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tenaga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2065338" lvl="3" indent="-717550">
              <a:spcBef>
                <a:spcPts val="0"/>
              </a:spcBef>
              <a:spcAft>
                <a:spcPts val="0"/>
              </a:spcAft>
              <a:buClrTx/>
            </a:pPr>
            <a:r>
              <a:rPr lang="id-ID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iaya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overhead </a:t>
            </a:r>
            <a:r>
              <a:rPr lang="en-US" sz="2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pabrik</a:t>
            </a:r>
            <a:r>
              <a:rPr lang="en-US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sz="2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065338" lvl="3" indent="-717550">
              <a:spcBef>
                <a:spcPts val="0"/>
              </a:spcBef>
              <a:spcAft>
                <a:spcPts val="0"/>
              </a:spcAft>
              <a:buClrTx/>
            </a:pPr>
            <a:r>
              <a:rPr lang="id-ID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Persediaan produk dalam proses.</a:t>
            </a:r>
          </a:p>
          <a:p>
            <a:pPr marL="2065338" lvl="3" indent="-717550">
              <a:spcBef>
                <a:spcPts val="0"/>
              </a:spcBef>
              <a:spcAft>
                <a:spcPts val="0"/>
              </a:spcAft>
              <a:buClrTx/>
            </a:pPr>
            <a:r>
              <a:rPr lang="id-ID" sz="2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Persediaan produk jadi</a:t>
            </a:r>
            <a:endParaRPr lang="en-US" sz="2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435100" lvl="2" indent="-892175">
              <a:spcBef>
                <a:spcPts val="0"/>
              </a:spcBef>
              <a:spcAft>
                <a:spcPts val="0"/>
              </a:spcAft>
              <a:buClrTx/>
              <a:buFontTx/>
              <a:buAutoNum type="arabicPeriod" startAt="9"/>
            </a:pP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Laporan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produksi</a:t>
            </a:r>
            <a:r>
              <a:rPr lang="en-US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sz="3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456" y="605204"/>
            <a:ext cx="8534400" cy="648072"/>
          </a:xfrm>
        </p:spPr>
        <p:txBody>
          <a:bodyPr>
            <a:normAutofit/>
          </a:bodyPr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99456" y="1340768"/>
            <a:ext cx="10585176" cy="458799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AutoNum type="arabicPeriod"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riset dan pengembangan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09600" indent="-609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AutoNum type="arabicPeriod"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perencanaan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penjadwalan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produksi.</a:t>
            </a:r>
          </a:p>
          <a:p>
            <a:pPr marL="609600" indent="-609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AutoNum type="arabicPeriod"/>
            </a:pP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penganggaran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09600" indent="-609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AutoNum type="arabicPeriod"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09600" indent="-609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AutoNum type="arabicPeriod"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akuntansi kos (akuntansi biaya)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AutoNum type="arabicPeriod"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pengamanan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penilaian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 harus memperhatikan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antisipasi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macam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risiko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masing-masing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memasukkannya ke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agenda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pokok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audit.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5E25B7-A32C-4156-8284-E67D259C9012}"/>
              </a:ext>
            </a:extLst>
          </p:cNvPr>
          <p:cNvSpPr txBox="1"/>
          <p:nvPr/>
        </p:nvSpPr>
        <p:spPr>
          <a:xfrm>
            <a:off x="712689" y="270078"/>
            <a:ext cx="1112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REVIU PROSES BISNIS</a:t>
            </a:r>
            <a:endParaRPr kumimoji="0" lang="en-ID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8A502C-D819-41D7-8DE7-6939BAE06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435" y="1008230"/>
            <a:ext cx="9245600" cy="38591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F17A7E1-DABB-4033-A1D2-EA649A5CB6A2}"/>
              </a:ext>
            </a:extLst>
          </p:cNvPr>
          <p:cNvSpPr txBox="1"/>
          <p:nvPr/>
        </p:nvSpPr>
        <p:spPr>
          <a:xfrm>
            <a:off x="892797" y="5020710"/>
            <a:ext cx="10760364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Aktifitas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operasional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mencakup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Siklus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SDM/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Penggajian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Siklus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Pengeluaran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Sikus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Produksi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dan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Siklus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pendapatan</a:t>
            </a:r>
            <a:endParaRPr kumimoji="0" lang="en-ID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7032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1343" y="639418"/>
            <a:ext cx="8534400" cy="648072"/>
          </a:xfrm>
        </p:spPr>
        <p:txBody>
          <a:bodyPr>
            <a:normAutofit/>
          </a:bodyPr>
          <a:lstStyle/>
          <a:p>
            <a:r>
              <a:rPr lang="id-ID" sz="3200" dirty="0"/>
              <a:t>ARUS PEMBUKUAN SIKLUS PRODUKSI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153400" y="5064517"/>
            <a:ext cx="1371600" cy="685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Manajerial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324600" y="5064517"/>
            <a:ext cx="1371600" cy="685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057400" y="1483117"/>
            <a:ext cx="3733800" cy="381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tabLst>
                <a:tab pos="228600" algn="l"/>
              </a:tabLst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tabLst>
                <a:tab pos="228600" algn="l"/>
              </a:tabLst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57188" indent="-357188">
              <a:buFontTx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Rekayasa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57188" indent="-357188">
              <a:buFontTx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Perencanaan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id-ID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357188"/>
            <a:r>
              <a:rPr lang="id-ID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penjadwalan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57188" indent="-357188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d-ID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anggaran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357188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Pengeluaran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57188" indent="-357188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d-ID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357188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d-ID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57188" indent="-357188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d-ID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6934200" y="1406917"/>
            <a:ext cx="1981200" cy="1524000"/>
          </a:xfrm>
          <a:prstGeom prst="flowChartMultidocumen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Bukti</a:t>
            </a:r>
          </a:p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5943600" y="2245117"/>
            <a:ext cx="838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8001000" y="2854717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H="1">
            <a:off x="7010400" y="4683517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8915400" y="4683517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248400" y="3997718"/>
            <a:ext cx="1371600" cy="6699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Buku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8229600" y="3997718"/>
            <a:ext cx="1371600" cy="6699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Buku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Pembantu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7010400" y="3616717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8839200" y="3616717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9067800" y="2029217"/>
            <a:ext cx="1066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10134600" y="2016517"/>
            <a:ext cx="0" cy="2286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 flipH="1">
            <a:off x="9677400" y="4277117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9167835" y="1411663"/>
            <a:ext cx="923651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2207568" y="5634980"/>
            <a:ext cx="3500462" cy="830997"/>
          </a:xfrm>
          <a:prstGeom prst="rect">
            <a:avLst/>
          </a:prstGeom>
          <a:solidFill>
            <a:srgbClr val="FF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untuk menguji kewajaran saldo akun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 flipV="1">
            <a:off x="5738810" y="5674117"/>
            <a:ext cx="509590" cy="23814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7696200" y="4302517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667504" y="3228609"/>
            <a:ext cx="2643206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Jurnal/Register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448" y="764704"/>
            <a:ext cx="8534400" cy="648072"/>
          </a:xfrm>
        </p:spPr>
        <p:txBody>
          <a:bodyPr>
            <a:normAutofit/>
          </a:bodyPr>
          <a:lstStyle/>
          <a:p>
            <a:r>
              <a:rPr lang="id-ID" dirty="0"/>
              <a:t>MATERIALITAS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29202" y="1556792"/>
            <a:ext cx="10513168" cy="4032448"/>
          </a:xfrm>
          <a:prstGeom prst="rect">
            <a:avLst/>
          </a:prstGeom>
        </p:spPr>
        <p:txBody>
          <a:bodyPr/>
          <a:lstStyle/>
          <a:p>
            <a:pPr marL="628650" indent="-628650">
              <a:buClrTx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Materialitas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tingkat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saji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berpengaruh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keputusan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pengguna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28650" indent="-628650">
              <a:buClrTx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Angka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materialias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ditentukan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tingkat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risiko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salah saji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semakin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tingkat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risiko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salah saji,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semakin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rendah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toleransi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terhdap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saji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angka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materialitasnya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semakin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kecil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628650" indent="-628650">
              <a:buClrTx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Angka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materialitas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penting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pedoman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auditor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mensikapi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saji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ditemukannya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623342"/>
            <a:ext cx="8534400" cy="648072"/>
          </a:xfrm>
        </p:spPr>
        <p:txBody>
          <a:bodyPr>
            <a:normAutofit/>
          </a:bodyPr>
          <a:lstStyle/>
          <a:p>
            <a:r>
              <a:rPr lang="id-ID" sz="3200" dirty="0"/>
              <a:t>SPI, MATERIALITAS, DAN BUKTI AUDIT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04256" y="1614189"/>
            <a:ext cx="2133600" cy="9540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 PENGENDALIAN INTERNAL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247456" y="1614189"/>
            <a:ext cx="2133600" cy="990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MATERIALITAS/</a:t>
            </a:r>
          </a:p>
          <a:p>
            <a:pPr algn="ctr"/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RISIKO AUDIT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066856" y="1614189"/>
            <a:ext cx="2133600" cy="990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BUKTI</a:t>
            </a:r>
          </a:p>
          <a:p>
            <a:pPr algn="ctr"/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580457" y="2793702"/>
            <a:ext cx="187743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EFEKTIF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 EFEKTIF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215706" y="2758777"/>
            <a:ext cx="1962910" cy="92333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RELATIF BESAR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RELATIF KECIL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8066857" y="2782589"/>
            <a:ext cx="2099677" cy="92333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RELATIF SEDIKIT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RELATIF BANYAK</a:t>
            </a: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3799656" y="2985789"/>
            <a:ext cx="1371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4485456" y="3529527"/>
            <a:ext cx="685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7228656" y="2985789"/>
            <a:ext cx="838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7152456" y="3540719"/>
            <a:ext cx="914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1199456" y="3945218"/>
            <a:ext cx="10513168" cy="1785104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Pengertian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risiko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kesediaan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keberanian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auditor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mengambil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risiko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(acceptable audit risk). Pada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saat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pengendalian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internal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efektif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auditor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berani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mengambil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risiko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memberikan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pendapat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kewajaran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saldo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rekening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auditor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membutuhkan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bukti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relatif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sedikit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432" y="692696"/>
            <a:ext cx="10705203" cy="857232"/>
          </a:xfrm>
        </p:spPr>
        <p:txBody>
          <a:bodyPr>
            <a:noAutofit/>
          </a:bodyPr>
          <a:lstStyle/>
          <a:p>
            <a:r>
              <a:rPr lang="en-US" sz="2800" dirty="0"/>
              <a:t>PENGUJIAN SUBSTANTIF PERSEDIAAN </a:t>
            </a:r>
            <a:br>
              <a:rPr lang="en-US" sz="2800" dirty="0"/>
            </a:br>
            <a:r>
              <a:rPr lang="en-US" sz="2800" dirty="0"/>
              <a:t>(</a:t>
            </a:r>
            <a:r>
              <a:rPr lang="en-US" sz="2800" dirty="0" err="1"/>
              <a:t>Bahan</a:t>
            </a:r>
            <a:r>
              <a:rPr lang="en-US" sz="2800" dirty="0"/>
              <a:t> Baku, </a:t>
            </a:r>
            <a:r>
              <a:rPr lang="en-US" sz="2800" dirty="0" err="1"/>
              <a:t>Produk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Proses</a:t>
            </a:r>
            <a:r>
              <a:rPr lang="en-US" sz="2800" dirty="0"/>
              <a:t>, </a:t>
            </a:r>
            <a:r>
              <a:rPr lang="en-US" sz="2800" dirty="0" err="1"/>
              <a:t>Produk</a:t>
            </a:r>
            <a:r>
              <a:rPr lang="en-US" sz="2800" dirty="0"/>
              <a:t> </a:t>
            </a:r>
            <a:r>
              <a:rPr lang="en-US" sz="2800" dirty="0" err="1"/>
              <a:t>Jadi</a:t>
            </a:r>
            <a:r>
              <a:rPr lang="en-US" sz="2800" dirty="0"/>
              <a:t>)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9416" y="1965976"/>
            <a:ext cx="11089232" cy="40142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717550" indent="-717550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saat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luas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substantif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didasarkan pada potensi salah saji masing-masing saldo akun.</a:t>
            </a:r>
          </a:p>
          <a:p>
            <a:pPr marL="717550" indent="-717550">
              <a:spcBef>
                <a:spcPts val="0"/>
              </a:spcBef>
              <a:spcAft>
                <a:spcPts val="0"/>
              </a:spcAft>
              <a:buClrTx/>
            </a:pPr>
            <a:r>
              <a:rPr lang="id-ID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 pengujian substantif mencakup:</a:t>
            </a:r>
          </a:p>
          <a:p>
            <a:pPr marL="1612900" lvl="1" indent="-895350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id-ID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 pendahuluan</a:t>
            </a:r>
          </a:p>
          <a:p>
            <a:pPr marL="1612900" lvl="1" indent="-895350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id-ID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 pengujian analitis</a:t>
            </a:r>
          </a:p>
          <a:p>
            <a:pPr marL="1612900" lvl="1" indent="-895350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id-ID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 Pengujian transaksi</a:t>
            </a:r>
          </a:p>
          <a:p>
            <a:pPr marL="1612900" lvl="1" indent="-895350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id-ID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 pengujian saldo akun</a:t>
            </a:r>
          </a:p>
          <a:p>
            <a:pPr marL="1612900" lvl="1" indent="-895350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id-ID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 pengujian estimasi akuntansi</a:t>
            </a:r>
          </a:p>
          <a:p>
            <a:pPr marL="1612900" lvl="1" indent="-895350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id-ID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 pengujian penyajian dan pengungkapan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id-ID" sz="2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432" y="620688"/>
            <a:ext cx="8534400" cy="648072"/>
          </a:xfrm>
        </p:spPr>
        <p:txBody>
          <a:bodyPr>
            <a:noAutofit/>
          </a:bodyPr>
          <a:lstStyle/>
          <a:p>
            <a:r>
              <a:rPr lang="id-ID" sz="2800" dirty="0">
                <a:latin typeface="Arial" pitchFamily="34" charset="0"/>
                <a:cs typeface="Arial" pitchFamily="34" charset="0"/>
              </a:rPr>
              <a:t>PENGUJIAN SUBSTANTIF PERSEDIAAN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83432" y="1484784"/>
            <a:ext cx="10585176" cy="46085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pendahuluan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ditujukan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menyiapkan bukti-bukti yang akan diuji, mencakup prosedur:</a:t>
            </a:r>
          </a:p>
          <a:p>
            <a:pPr marL="628650" lvl="1" indent="-628650">
              <a:spcBef>
                <a:spcPts val="0"/>
              </a:spcBef>
              <a:spcAft>
                <a:spcPts val="0"/>
              </a:spcAft>
              <a:buClrTx/>
              <a:buFontTx/>
              <a:buAutoNum type="alphaLcPeriod"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Mencocokkan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saldo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awal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saldo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audit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sebelumnya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28650" lvl="1" indent="-628650">
              <a:spcBef>
                <a:spcPts val="0"/>
              </a:spcBef>
              <a:spcAft>
                <a:spcPts val="0"/>
              </a:spcAft>
              <a:buClrTx/>
              <a:buFontTx/>
              <a:buAutoNum type="alphaLcPeriod"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Memeriksa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mencatat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kemungkinan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lazim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sumbernya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28650" lvl="1" indent="-628650">
              <a:spcBef>
                <a:spcPts val="0"/>
              </a:spcBef>
              <a:spcAft>
                <a:spcPts val="0"/>
              </a:spcAft>
              <a:buClrTx/>
              <a:buFontTx/>
              <a:buAutoNum type="alphaLcPeriod"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Memeriksa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antar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pembukuan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jurnal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buku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buku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pembantu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28650" lvl="1" indent="-628650">
              <a:spcBef>
                <a:spcPts val="0"/>
              </a:spcBef>
              <a:spcAft>
                <a:spcPts val="0"/>
              </a:spcAft>
              <a:buClrTx/>
              <a:buFontTx/>
              <a:buAutoNum type="alphaLcPeriod"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Memeriksa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kebenaran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penjumlahan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perhitungan-perhitungan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penting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lain.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>
                <a:latin typeface="Arial" pitchFamily="34" charset="0"/>
                <a:cs typeface="Arial" pitchFamily="34" charset="0"/>
              </a:rPr>
              <a:t>PENGUJIAN SUBSTANTIF PERSEDIAAN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55440" y="1412776"/>
            <a:ext cx="10657184" cy="46805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609600" indent="-609600"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AutoNum type="arabicPeriod" startAt="2"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analitis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analitis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memprediksi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saji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saldo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rekening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lazim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257300" lvl="1" indent="-628650">
              <a:spcBef>
                <a:spcPts val="0"/>
              </a:spcBef>
              <a:spcAft>
                <a:spcPts val="0"/>
              </a:spcAft>
              <a:buClrTx/>
              <a:buFontTx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trend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57300" lvl="1" indent="-628650">
              <a:spcBef>
                <a:spcPts val="0"/>
              </a:spcBef>
              <a:spcAft>
                <a:spcPts val="0"/>
              </a:spcAft>
              <a:buClrTx/>
              <a:buFontTx/>
              <a:buAutoNum type="alphaLcPeriod"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Rasio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perputaran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57300" lvl="1" indent="-628650">
              <a:spcBef>
                <a:spcPts val="0"/>
              </a:spcBef>
              <a:spcAft>
                <a:spcPts val="0"/>
              </a:spcAft>
              <a:buClrTx/>
              <a:buFontTx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hubungan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pembelian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57300" lvl="1" indent="-628650">
              <a:spcBef>
                <a:spcPts val="0"/>
              </a:spcBef>
              <a:spcAft>
                <a:spcPts val="0"/>
              </a:spcAft>
              <a:buClrTx/>
              <a:buFontTx/>
              <a:buAutoNum type="alphaLcPeriod"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Membandingkan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analisis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angka-angka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prediksi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diharapkan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78" y="466898"/>
            <a:ext cx="8534400" cy="648072"/>
          </a:xfrm>
        </p:spPr>
        <p:txBody>
          <a:bodyPr>
            <a:normAutofit/>
          </a:bodyPr>
          <a:lstStyle/>
          <a:p>
            <a:r>
              <a:rPr lang="id-ID" sz="3200" dirty="0"/>
              <a:t>PENGUJIAN SUBSTANTIF PERSEDIAAN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53978" y="1182031"/>
            <a:ext cx="8229600" cy="571504"/>
          </a:xfrm>
          <a:prstGeom prst="rect">
            <a:avLst/>
          </a:prstGeom>
        </p:spPr>
        <p:txBody>
          <a:bodyPr/>
          <a:lstStyle/>
          <a:p>
            <a:pPr marL="541338" indent="-541338">
              <a:buClrTx/>
              <a:buSzPct val="100000"/>
              <a:buFont typeface="+mj-lt"/>
              <a:buAutoNum type="arabicPeriod" startAt="3"/>
            </a:pP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 transaksi</a:t>
            </a: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981200" y="2153581"/>
            <a:ext cx="8229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867400" y="2153581"/>
            <a:ext cx="0" cy="4114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953000" y="2229782"/>
            <a:ext cx="762000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XXX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XXX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XXX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XXX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XXX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XXX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XXX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XXX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525000" y="2153582"/>
            <a:ext cx="68580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XXX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XXX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XXX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XXX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XXX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XXX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XXX</a:t>
            </a: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4902749" y="5506381"/>
            <a:ext cx="685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9560320" y="5430181"/>
            <a:ext cx="685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8129138" y="4938625"/>
            <a:ext cx="20297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Saldo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xxx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4945613" y="5506382"/>
            <a:ext cx="646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xxx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9552384" y="5392082"/>
            <a:ext cx="646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xxx</a:t>
            </a: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4902749" y="6039781"/>
            <a:ext cx="685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9560320" y="5963581"/>
            <a:ext cx="685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737101" y="1559857"/>
            <a:ext cx="22573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191000" y="3388656"/>
            <a:ext cx="685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2057400" y="2245656"/>
            <a:ext cx="2057400" cy="2514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 </a:t>
            </a:r>
          </a:p>
          <a:p>
            <a:r>
              <a:rPr lang="en-US" sz="2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sampling: </a:t>
            </a:r>
          </a:p>
          <a:p>
            <a:r>
              <a:rPr lang="en-US" sz="2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vouching &amp;</a:t>
            </a:r>
          </a:p>
          <a:p>
            <a:r>
              <a:rPr lang="en-US" sz="2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tracing</a:t>
            </a:r>
          </a:p>
          <a:p>
            <a:r>
              <a:rPr lang="en-US" sz="2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 bukti </a:t>
            </a:r>
          </a:p>
          <a:p>
            <a:r>
              <a:rPr lang="en-US" sz="2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pendebitan </a:t>
            </a:r>
          </a:p>
          <a:p>
            <a:r>
              <a:rPr lang="en-US" sz="2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6324600" y="2245656"/>
            <a:ext cx="2057400" cy="2514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 </a:t>
            </a:r>
          </a:p>
          <a:p>
            <a:r>
              <a:rPr lang="en-US" sz="2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sampling: </a:t>
            </a:r>
          </a:p>
          <a:p>
            <a:r>
              <a:rPr lang="en-US" sz="2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vouching &amp;</a:t>
            </a:r>
          </a:p>
          <a:p>
            <a:r>
              <a:rPr lang="en-US" sz="2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tracing atas</a:t>
            </a:r>
          </a:p>
          <a:p>
            <a:r>
              <a:rPr lang="en-US" sz="2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bukti peng-</a:t>
            </a:r>
          </a:p>
          <a:p>
            <a:r>
              <a:rPr lang="en-US" sz="2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kreditan</a:t>
            </a:r>
          </a:p>
          <a:p>
            <a:r>
              <a:rPr lang="en-US" sz="2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persediaan.</a:t>
            </a:r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8458200" y="3448981"/>
            <a:ext cx="685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6330492" y="5688449"/>
            <a:ext cx="1708608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Saldo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id-ID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V="1">
            <a:off x="8256240" y="5293656"/>
            <a:ext cx="1116359" cy="39479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432" y="656692"/>
            <a:ext cx="8534400" cy="648072"/>
          </a:xfrm>
        </p:spPr>
        <p:txBody>
          <a:bodyPr>
            <a:normAutofit/>
          </a:bodyPr>
          <a:lstStyle/>
          <a:p>
            <a:r>
              <a:rPr lang="id-ID" sz="3200" dirty="0"/>
              <a:t>PENGUJIAN SUBSTANTIF PERSEDIAAN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83432" y="1304764"/>
            <a:ext cx="10081120" cy="43564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609600" indent="-609600"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AutoNum type="arabicPeriod" startAt="3"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detil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tindak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lanjut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sebelumnya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menguji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validitas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pembukuan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sampel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dipilih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mencakup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257300" lvl="1" indent="-533400">
              <a:spcBef>
                <a:spcPts val="0"/>
              </a:spcBef>
              <a:spcAft>
                <a:spcPts val="0"/>
              </a:spcAft>
              <a:buClrTx/>
              <a:buFontTx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Vouching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sampel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debit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rekening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faktur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pembelian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pendukungnya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57300" lvl="1" indent="-533400">
              <a:spcBef>
                <a:spcPts val="0"/>
              </a:spcBef>
              <a:spcAft>
                <a:spcPts val="0"/>
              </a:spcAft>
              <a:buClrTx/>
              <a:buFontTx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Vouching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rekening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faktur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pendukungnya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364" y="548680"/>
            <a:ext cx="8534400" cy="648072"/>
          </a:xfrm>
        </p:spPr>
        <p:txBody>
          <a:bodyPr>
            <a:normAutofit/>
          </a:bodyPr>
          <a:lstStyle/>
          <a:p>
            <a:r>
              <a:rPr lang="id-ID" sz="3200" dirty="0"/>
              <a:t>PENGUJIAN SUBSTANTIF PERSEDIAAN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95400" y="1340768"/>
            <a:ext cx="10801200" cy="479774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257300" lvl="1" indent="-533400">
              <a:lnSpc>
                <a:spcPct val="90000"/>
              </a:lnSpc>
              <a:buClrTx/>
              <a:buFontTx/>
              <a:buAutoNum type="alphaLcPeriod" startAt="3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Tracing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sampel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faktur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pembelian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rekening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57300" lvl="1" indent="-533400">
              <a:lnSpc>
                <a:spcPct val="90000"/>
              </a:lnSpc>
              <a:buClrTx/>
              <a:buFontTx/>
              <a:buAutoNum type="alphaLcPeriod" startAt="3"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Menguji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ketepatan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pisah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batas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(cut-off)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pembelian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pembelian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penyelesaian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943100" lvl="2" indent="-684213">
              <a:lnSpc>
                <a:spcPct val="90000"/>
              </a:lnSpc>
              <a:buClrTx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Perhatikan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kemungkinan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pembelian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syarat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FOB shipping point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FOB destination yang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keliru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periode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pembukuannya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943100" lvl="2" indent="-684213">
              <a:lnSpc>
                <a:spcPct val="90000"/>
              </a:lnSpc>
              <a:buClrTx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Perhatikan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kemungkinan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selesai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belum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masuk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gudang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dilaporkan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PENGUJIAN SUBSTANTIF PERSEDIAAN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23392" y="1196752"/>
            <a:ext cx="10657184" cy="48760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609600" indent="-609600"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AutoNum type="arabicPeriod" startAt="4"/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detil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saldo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rekening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sekali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lagi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memastikan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kewajaran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saldo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mengingat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selalu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sampel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trasaksi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Cara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257300" lvl="1" indent="-628650">
              <a:spcBef>
                <a:spcPts val="0"/>
              </a:spcBef>
              <a:spcAft>
                <a:spcPts val="0"/>
              </a:spcAft>
              <a:buClrTx/>
              <a:buFontTx/>
              <a:buAutoNum type="alphaLcPeriod"/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Lakukan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perhitungan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fisik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57300" lvl="1" indent="-628650">
              <a:spcBef>
                <a:spcPts val="0"/>
              </a:spcBef>
              <a:spcAft>
                <a:spcPts val="0"/>
              </a:spcAft>
              <a:buClrTx/>
              <a:buFontTx/>
              <a:buAutoNum type="alphaLcPeriod"/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Tentukan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saat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luas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57300" lvl="1" indent="-628650">
              <a:spcBef>
                <a:spcPts val="0"/>
              </a:spcBef>
              <a:spcAft>
                <a:spcPts val="0"/>
              </a:spcAft>
              <a:buClrTx/>
              <a:buFontTx/>
              <a:buAutoNum type="alphaLcPeriod"/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Evaluasi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kecukupan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perencanaan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perhitungan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fisik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dibuat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klien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257300" lvl="1" indent="-628650">
              <a:spcBef>
                <a:spcPts val="0"/>
              </a:spcBef>
              <a:spcAft>
                <a:spcPts val="0"/>
              </a:spcAft>
              <a:buClrTx/>
              <a:buFontTx/>
              <a:buAutoNum type="alphaLcPeriod"/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Perhatikan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kemungkinan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penurunan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57300" lvl="1" indent="-628650">
              <a:spcBef>
                <a:spcPts val="0"/>
              </a:spcBef>
              <a:spcAft>
                <a:spcPts val="0"/>
              </a:spcAft>
              <a:buClrTx/>
              <a:buFontTx/>
              <a:buAutoNum type="alphaLcPeriod"/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Lakukan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konfirmasi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berada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luar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lokasi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57300" lvl="1" indent="-628650">
              <a:spcBef>
                <a:spcPts val="0"/>
              </a:spcBef>
              <a:spcAft>
                <a:spcPts val="0"/>
              </a:spcAft>
              <a:buClrTx/>
              <a:buFontTx/>
              <a:buAutoNum type="alphaLcPeriod"/>
            </a:pP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Lakukan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review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penilaian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id-ID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F7A3E21-9877-4E36-B721-6AF718A8ED42}"/>
              </a:ext>
            </a:extLst>
          </p:cNvPr>
          <p:cNvSpPr txBox="1"/>
          <p:nvPr/>
        </p:nvSpPr>
        <p:spPr>
          <a:xfrm>
            <a:off x="626917" y="411096"/>
            <a:ext cx="1093816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ILUSTRASI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POSISI </a:t>
            </a:r>
            <a:r>
              <a:rPr kumimoji="0" lang="id-ID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SIKLUS TRANSAKSI PADA NERACA/LAPORAN POSISI KEUANGAN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LAPORAN LABA RUGI</a:t>
            </a: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2CE1408-C509-4155-9EC5-E8E41646F7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091558"/>
              </p:ext>
            </p:extLst>
          </p:nvPr>
        </p:nvGraphicFramePr>
        <p:xfrm>
          <a:off x="780819" y="1891709"/>
          <a:ext cx="10630362" cy="3962400"/>
        </p:xfrm>
        <a:graphic>
          <a:graphicData uri="http://schemas.openxmlformats.org/drawingml/2006/table">
            <a:tbl>
              <a:tblPr firstRow="1" firstCol="1" bandRow="1"/>
              <a:tblGrid>
                <a:gridCol w="5315181">
                  <a:extLst>
                    <a:ext uri="{9D8B030D-6E8A-4147-A177-3AD203B41FA5}">
                      <a16:colId xmlns:a16="http://schemas.microsoft.com/office/drawing/2014/main" val="979748749"/>
                    </a:ext>
                  </a:extLst>
                </a:gridCol>
                <a:gridCol w="5315181">
                  <a:extLst>
                    <a:ext uri="{9D8B030D-6E8A-4147-A177-3AD203B41FA5}">
                      <a16:colId xmlns:a16="http://schemas.microsoft.com/office/drawing/2014/main" val="17104186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id-ID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Aset Lancar</a:t>
                      </a:r>
                      <a:endParaRPr lang="en-ID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id-ID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Kas – </a:t>
                      </a:r>
                      <a:r>
                        <a:rPr lang="id-ID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Kas Masuk/Keluar</a:t>
                      </a:r>
                      <a:endParaRPr lang="en-ID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id-ID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Investasi Sementara – </a:t>
                      </a:r>
                      <a:r>
                        <a:rPr lang="id-ID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Investasi Instrumen Keuangan</a:t>
                      </a:r>
                      <a:endParaRPr lang="en-ID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id-ID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Piutang Dagang – </a:t>
                      </a:r>
                      <a:r>
                        <a:rPr lang="id-ID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Pendapatan</a:t>
                      </a:r>
                      <a:endParaRPr lang="en-ID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id-ID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Uang Muka Biaya – </a:t>
                      </a:r>
                      <a:r>
                        <a:rPr lang="id-ID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Pengeluaran</a:t>
                      </a:r>
                      <a:r>
                        <a:rPr lang="id-ID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ID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id-ID" sz="2000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Persediaan – </a:t>
                      </a:r>
                      <a:r>
                        <a:rPr lang="id-ID" sz="2000" b="1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Pengeluaran/Siklus Produksi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*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ID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Utang Lancar</a:t>
                      </a:r>
                      <a:endParaRPr lang="en-ID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id-ID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Utang Dagang – </a:t>
                      </a:r>
                      <a:r>
                        <a:rPr lang="id-ID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Pengeluaran</a:t>
                      </a:r>
                      <a:endParaRPr lang="en-ID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id-ID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Utang Biaya – </a:t>
                      </a:r>
                      <a:r>
                        <a:rPr lang="id-ID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Pengeluaran</a:t>
                      </a:r>
                      <a:endParaRPr lang="en-ID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id-ID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Utang Gaji/Upah – </a:t>
                      </a:r>
                      <a:r>
                        <a:rPr lang="id-ID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SDM</a:t>
                      </a:r>
                      <a:endParaRPr lang="en-ID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02910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d-ID" sz="20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Investasi Jangka Panjang – </a:t>
                      </a:r>
                      <a:r>
                        <a:rPr lang="id-ID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Investasi Instrumen Keuangan</a:t>
                      </a:r>
                      <a:endParaRPr lang="en-ID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0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Utang Jangka Panjang – </a:t>
                      </a:r>
                      <a:r>
                        <a:rPr lang="id-ID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Pendanaan</a:t>
                      </a:r>
                      <a:endParaRPr lang="en-ID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8898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d-ID" sz="20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Aset Tetap – </a:t>
                      </a:r>
                      <a:r>
                        <a:rPr lang="id-ID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Investasi Aset Tetap</a:t>
                      </a:r>
                      <a:endParaRPr lang="en-ID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0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Modal – </a:t>
                      </a:r>
                      <a:r>
                        <a:rPr lang="id-ID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Pendanaan</a:t>
                      </a:r>
                      <a:endParaRPr lang="en-ID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4362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d-ID" sz="20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Aset Tak Berwujud – </a:t>
                      </a:r>
                      <a:r>
                        <a:rPr lang="id-ID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Investasi (Instrumen Keuangan/Aset Tetap)</a:t>
                      </a:r>
                      <a:r>
                        <a:rPr lang="id-ID" sz="20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ID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D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53004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9A89AD4-22D7-40C5-9988-E276774726EE}"/>
              </a:ext>
            </a:extLst>
          </p:cNvPr>
          <p:cNvSpPr txBox="1"/>
          <p:nvPr/>
        </p:nvSpPr>
        <p:spPr>
          <a:xfrm>
            <a:off x="3041072" y="1182180"/>
            <a:ext cx="610985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NERACA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/LAPORAN POSISI KEUANGAN</a:t>
            </a: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Komponen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Laporan</a:t>
            </a:r>
            <a:r>
              <a:rPr kumimoji="0" lang="id-ID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Siklus Transaksi</a:t>
            </a: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9B8E3B-4E02-45A5-9608-1607A7155364}"/>
              </a:ext>
            </a:extLst>
          </p:cNvPr>
          <p:cNvSpPr txBox="1"/>
          <p:nvPr/>
        </p:nvSpPr>
        <p:spPr>
          <a:xfrm>
            <a:off x="675982" y="5949280"/>
            <a:ext cx="902041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Baku,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Pembantu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Proses,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Jadi</a:t>
            </a:r>
            <a:endParaRPr lang="en-ID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7762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1721" y="692696"/>
            <a:ext cx="8534400" cy="648072"/>
          </a:xfrm>
        </p:spPr>
        <p:txBody>
          <a:bodyPr>
            <a:normAutofit/>
          </a:bodyPr>
          <a:lstStyle/>
          <a:p>
            <a:r>
              <a:rPr lang="id-ID" sz="3200" dirty="0"/>
              <a:t>PENGUJIAN SUBSTANTIF PERSEDIAAN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85297" y="1628801"/>
            <a:ext cx="10111303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609600" indent="-609600">
              <a:spcBef>
                <a:spcPts val="0"/>
              </a:spcBef>
              <a:buClrTx/>
              <a:buSzPct val="100000"/>
              <a:buFontTx/>
              <a:buAutoNum type="arabicPeriod" startAt="5"/>
            </a:pP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Review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penyajian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pengungkapan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257300" lvl="1" indent="-533400">
              <a:spcBef>
                <a:spcPts val="0"/>
              </a:spcBef>
              <a:buClrTx/>
              <a:buFontTx/>
              <a:buAutoNum type="alphaLcPeriod"/>
            </a:pP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Periksa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ketepatan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klasifikasi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penyajian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persediaan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neraca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257300" lvl="1" indent="-533400">
              <a:spcBef>
                <a:spcPts val="0"/>
              </a:spcBef>
              <a:buClrTx/>
              <a:buFontTx/>
              <a:buAutoNum type="alphaLcPeriod"/>
            </a:pP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Periksa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kontrak-kontrak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penjualan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konsinyasi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penjaminan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persediaan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atas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utang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257300" lvl="1" indent="-533400">
              <a:spcBef>
                <a:spcPts val="0"/>
              </a:spcBef>
              <a:buClrTx/>
              <a:buFontTx/>
              <a:buAutoNum type="alphaLcPeriod"/>
            </a:pP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Periksa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kecukupan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pengungkapan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0"/>
              </a:spcBef>
            </a:pPr>
            <a:endParaRPr lang="id-ID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4151E26-B2BE-4E68-B5C0-BF6E15316E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448" y="1412776"/>
            <a:ext cx="10009112" cy="476880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94EA3E07-58D1-447F-8019-B6521E2D4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1990" y="674410"/>
            <a:ext cx="7226258" cy="648072"/>
          </a:xfrm>
        </p:spPr>
        <p:txBody>
          <a:bodyPr>
            <a:normAutofit/>
          </a:bodyPr>
          <a:lstStyle/>
          <a:p>
            <a:r>
              <a:rPr lang="id-ID" sz="2800" dirty="0"/>
              <a:t>Contoh Kertas Kerja Persediaan</a:t>
            </a:r>
          </a:p>
        </p:txBody>
      </p:sp>
    </p:spTree>
    <p:extLst>
      <p:ext uri="{BB962C8B-B14F-4D97-AF65-F5344CB8AC3E}">
        <p14:creationId xmlns:p14="http://schemas.microsoft.com/office/powerpoint/2010/main" val="30528567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9616" y="2708920"/>
            <a:ext cx="7524328" cy="928670"/>
          </a:xfrm>
        </p:spPr>
        <p:txBody>
          <a:bodyPr/>
          <a:lstStyle/>
          <a:p>
            <a:pPr algn="ctr"/>
            <a:r>
              <a:rPr lang="id-ID" dirty="0"/>
              <a:t>Terimakasih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2D4F3E6-023C-470C-96F6-9DCB8ED1E7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192554"/>
              </p:ext>
            </p:extLst>
          </p:nvPr>
        </p:nvGraphicFramePr>
        <p:xfrm>
          <a:off x="1012723" y="2042262"/>
          <a:ext cx="10384949" cy="3291840"/>
        </p:xfrm>
        <a:graphic>
          <a:graphicData uri="http://schemas.openxmlformats.org/drawingml/2006/table">
            <a:tbl>
              <a:tblPr firstRow="1" firstCol="1" bandRow="1"/>
              <a:tblGrid>
                <a:gridCol w="5209430">
                  <a:extLst>
                    <a:ext uri="{9D8B030D-6E8A-4147-A177-3AD203B41FA5}">
                      <a16:colId xmlns:a16="http://schemas.microsoft.com/office/drawing/2014/main" val="3086820812"/>
                    </a:ext>
                  </a:extLst>
                </a:gridCol>
                <a:gridCol w="5175519">
                  <a:extLst>
                    <a:ext uri="{9D8B030D-6E8A-4147-A177-3AD203B41FA5}">
                      <a16:colId xmlns:a16="http://schemas.microsoft.com/office/drawing/2014/main" val="31004467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id-ID" sz="24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Komponen</a:t>
                      </a:r>
                      <a:endParaRPr lang="en-ID" sz="2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Sumber Siklus Transaksi</a:t>
                      </a:r>
                      <a:endParaRPr lang="en-ID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19674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d-ID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Penjualan (perusahaan dagang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id-ID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ID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Pendapatan</a:t>
                      </a:r>
                      <a:endParaRPr lang="en-ID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9593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d-ID" sz="24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Pendapatan Jasa (perusahaan jasa)</a:t>
                      </a:r>
                      <a:endParaRPr lang="en-ID" sz="2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4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Pendapatan</a:t>
                      </a:r>
                      <a:endParaRPr lang="en-ID" sz="2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1474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id-ID" sz="2400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iaya operasional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(HPP) *</a:t>
                      </a:r>
                      <a:endParaRPr lang="en-ID" sz="2400" dirty="0">
                        <a:solidFill>
                          <a:schemeClr val="bg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400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Pengeluaran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Produksi</a:t>
                      </a:r>
                      <a:endParaRPr lang="en-ID" sz="2400" dirty="0">
                        <a:solidFill>
                          <a:schemeClr val="bg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5381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d-ID" sz="24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Pendapatan Bunga/Pendapatan Dividen </a:t>
                      </a:r>
                      <a:endParaRPr lang="en-ID" sz="2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Investasi</a:t>
                      </a:r>
                      <a:endParaRPr lang="en-ID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7255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d-ID" sz="24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Biaya Bunga/Pembagian Dividen </a:t>
                      </a:r>
                      <a:endParaRPr lang="en-ID" sz="2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4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Pendanaan</a:t>
                      </a:r>
                      <a:endParaRPr lang="en-ID" sz="2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37437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d-ID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Pendapatan/beban/rugi Lain-lain </a:t>
                      </a:r>
                      <a:endParaRPr lang="en-ID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Siklus Investasi Aset Tetap/Siklus Investasi Instrumen Keuangan</a:t>
                      </a:r>
                      <a:endParaRPr lang="en-ID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50774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B4972BF-9F69-44F0-8569-E7F0163CD6E7}"/>
              </a:ext>
            </a:extLst>
          </p:cNvPr>
          <p:cNvSpPr txBox="1"/>
          <p:nvPr/>
        </p:nvSpPr>
        <p:spPr>
          <a:xfrm>
            <a:off x="2393719" y="791998"/>
            <a:ext cx="763616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LAPORAN LABA-RUGI</a:t>
            </a:r>
            <a:endParaRPr kumimoji="0" lang="en-ID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Komponen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Laporan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d-ID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 Siklus Transaksi</a:t>
            </a:r>
            <a:endParaRPr kumimoji="0" lang="en-ID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C09A3B-F558-4DB8-8FEB-60F43E72536D}"/>
              </a:ext>
            </a:extLst>
          </p:cNvPr>
          <p:cNvSpPr txBox="1"/>
          <p:nvPr/>
        </p:nvSpPr>
        <p:spPr>
          <a:xfrm>
            <a:off x="911424" y="5517232"/>
            <a:ext cx="6032421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* HPP = Harga </a:t>
            </a:r>
            <a:r>
              <a:rPr lang="en-US" b="1" dirty="0" err="1">
                <a:solidFill>
                  <a:schemeClr val="bg1"/>
                </a:solidFill>
              </a:rPr>
              <a:t>Pokok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Penjualan</a:t>
            </a:r>
            <a:r>
              <a:rPr lang="en-US" b="1" dirty="0">
                <a:solidFill>
                  <a:schemeClr val="bg1"/>
                </a:solidFill>
              </a:rPr>
              <a:t> (Cost of Goods Sold)</a:t>
            </a:r>
            <a:endParaRPr lang="en-ID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269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665053-3607-4DD7-ADFF-A949E1E456B4}"/>
              </a:ext>
            </a:extLst>
          </p:cNvPr>
          <p:cNvSpPr txBox="1"/>
          <p:nvPr/>
        </p:nvSpPr>
        <p:spPr>
          <a:xfrm>
            <a:off x="1002145" y="477299"/>
            <a:ext cx="6649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KEBUTUHAN KOMPETENSI AUDITOR</a:t>
            </a:r>
            <a:endParaRPr lang="en-ID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BA48B5-857C-45ED-9FF1-5EC384BF98AD}"/>
              </a:ext>
            </a:extLst>
          </p:cNvPr>
          <p:cNvSpPr txBox="1"/>
          <p:nvPr/>
        </p:nvSpPr>
        <p:spPr>
          <a:xfrm>
            <a:off x="1002145" y="1351508"/>
            <a:ext cx="10261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tugas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efisien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efektif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paling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auditor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menguasai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akuntansi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(cost accounting),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720725">
              <a:buFont typeface="+mj-lt"/>
              <a:buAutoNum type="arabicPeriod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Akuntansi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penggunaan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baku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pembantu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720725">
              <a:buFont typeface="+mj-lt"/>
              <a:buAutoNum type="arabicPeriod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Akuntansi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tenaga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tenaga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20725" indent="-720725">
              <a:buFont typeface="+mj-lt"/>
              <a:buAutoNum type="arabicPeriod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Akuntansi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overhead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pabrik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20725" indent="-720725">
              <a:buFont typeface="+mj-lt"/>
              <a:buAutoNum type="arabicPeriod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Akuntansi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alokasi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baku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tenaga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dan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overhead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pabrik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proses dan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9391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DF72A-FDBC-483F-A68C-79467ED00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548680"/>
            <a:ext cx="8534400" cy="648072"/>
          </a:xfrm>
        </p:spPr>
        <p:txBody>
          <a:bodyPr/>
          <a:lstStyle/>
          <a:p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ID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E5F890-BC35-464A-8492-D0689AA27B29}"/>
              </a:ext>
            </a:extLst>
          </p:cNvPr>
          <p:cNvSpPr txBox="1"/>
          <p:nvPr/>
        </p:nvSpPr>
        <p:spPr>
          <a:xfrm>
            <a:off x="1004279" y="1484784"/>
            <a:ext cx="1013228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awal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(….% BB, ….% BK)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masuk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akhir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(….% BB, …..% BK)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jadi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Perhitungan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Unit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Ekuivalen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baku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(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unit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ekuivalen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kos per unit)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tenaga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(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unit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ekuivalen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kos per unit)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overhead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pabrik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(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unit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ekuivalen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kos per unit)</a:t>
            </a:r>
          </a:p>
          <a:p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Alokasi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proses (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baku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ternaga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overhead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pabrik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jadi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baku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ternaga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overhead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pabrik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ID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8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AD7A667-A588-46D7-80BE-761BEF1A9291}"/>
              </a:ext>
            </a:extLst>
          </p:cNvPr>
          <p:cNvSpPr/>
          <p:nvPr/>
        </p:nvSpPr>
        <p:spPr>
          <a:xfrm>
            <a:off x="1055440" y="3828157"/>
            <a:ext cx="10235895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 Pengendalian Internal (SPI)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8D0020-E7F4-43DC-B318-16F40AB1990A}"/>
              </a:ext>
            </a:extLst>
          </p:cNvPr>
          <p:cNvSpPr/>
          <p:nvPr/>
        </p:nvSpPr>
        <p:spPr>
          <a:xfrm>
            <a:off x="1055440" y="5229200"/>
            <a:ext cx="10235895" cy="6480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LAPORAN KEUANGAN</a:t>
            </a:r>
          </a:p>
        </p:txBody>
      </p:sp>
      <p:sp>
        <p:nvSpPr>
          <p:cNvPr id="5" name="Right Arrow 28">
            <a:extLst>
              <a:ext uri="{FF2B5EF4-FFF2-40B4-BE49-F238E27FC236}">
                <a16:creationId xmlns:a16="http://schemas.microsoft.com/office/drawing/2014/main" id="{CCA4A5E1-A8C9-4DC8-B89C-42CDF89CF581}"/>
              </a:ext>
            </a:extLst>
          </p:cNvPr>
          <p:cNvSpPr/>
          <p:nvPr/>
        </p:nvSpPr>
        <p:spPr>
          <a:xfrm rot="16200000">
            <a:off x="9674939" y="3158963"/>
            <a:ext cx="684076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ight Arrow 29">
            <a:extLst>
              <a:ext uri="{FF2B5EF4-FFF2-40B4-BE49-F238E27FC236}">
                <a16:creationId xmlns:a16="http://schemas.microsoft.com/office/drawing/2014/main" id="{8DC94F1C-9FB3-47DC-941E-764E4184BE0E}"/>
              </a:ext>
            </a:extLst>
          </p:cNvPr>
          <p:cNvSpPr/>
          <p:nvPr/>
        </p:nvSpPr>
        <p:spPr>
          <a:xfrm rot="16200000">
            <a:off x="5907340" y="3158963"/>
            <a:ext cx="684076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ight Arrow 30">
            <a:extLst>
              <a:ext uri="{FF2B5EF4-FFF2-40B4-BE49-F238E27FC236}">
                <a16:creationId xmlns:a16="http://schemas.microsoft.com/office/drawing/2014/main" id="{B350ADA9-4DE7-41D6-A7A5-8B13FB651841}"/>
              </a:ext>
            </a:extLst>
          </p:cNvPr>
          <p:cNvSpPr/>
          <p:nvPr/>
        </p:nvSpPr>
        <p:spPr>
          <a:xfrm rot="16200000">
            <a:off x="2139457" y="3158964"/>
            <a:ext cx="684076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ight Arrow 31">
            <a:extLst>
              <a:ext uri="{FF2B5EF4-FFF2-40B4-BE49-F238E27FC236}">
                <a16:creationId xmlns:a16="http://schemas.microsoft.com/office/drawing/2014/main" id="{A78A64B8-2E71-49FB-A0DE-DA9A59AC03BA}"/>
              </a:ext>
            </a:extLst>
          </p:cNvPr>
          <p:cNvSpPr/>
          <p:nvPr/>
        </p:nvSpPr>
        <p:spPr>
          <a:xfrm rot="16200000">
            <a:off x="9743935" y="4572370"/>
            <a:ext cx="546084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ight Arrow 32">
            <a:extLst>
              <a:ext uri="{FF2B5EF4-FFF2-40B4-BE49-F238E27FC236}">
                <a16:creationId xmlns:a16="http://schemas.microsoft.com/office/drawing/2014/main" id="{A4269FC5-3282-44AB-9F0F-3224787C5D6B}"/>
              </a:ext>
            </a:extLst>
          </p:cNvPr>
          <p:cNvSpPr/>
          <p:nvPr/>
        </p:nvSpPr>
        <p:spPr>
          <a:xfrm rot="16200000">
            <a:off x="5976336" y="4629393"/>
            <a:ext cx="546084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ight Arrow 33">
            <a:extLst>
              <a:ext uri="{FF2B5EF4-FFF2-40B4-BE49-F238E27FC236}">
                <a16:creationId xmlns:a16="http://schemas.microsoft.com/office/drawing/2014/main" id="{7C60209E-12B7-4AA8-8094-B49761EB2949}"/>
              </a:ext>
            </a:extLst>
          </p:cNvPr>
          <p:cNvSpPr/>
          <p:nvPr/>
        </p:nvSpPr>
        <p:spPr>
          <a:xfrm rot="16200000">
            <a:off x="2220057" y="4629004"/>
            <a:ext cx="546085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ight Arrow 34">
            <a:extLst>
              <a:ext uri="{FF2B5EF4-FFF2-40B4-BE49-F238E27FC236}">
                <a16:creationId xmlns:a16="http://schemas.microsoft.com/office/drawing/2014/main" id="{07252729-BD85-46C2-AC20-22B2AF2F576D}"/>
              </a:ext>
            </a:extLst>
          </p:cNvPr>
          <p:cNvSpPr/>
          <p:nvPr/>
        </p:nvSpPr>
        <p:spPr>
          <a:xfrm>
            <a:off x="4190913" y="2006836"/>
            <a:ext cx="684076" cy="504056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ight Arrow 35">
            <a:extLst>
              <a:ext uri="{FF2B5EF4-FFF2-40B4-BE49-F238E27FC236}">
                <a16:creationId xmlns:a16="http://schemas.microsoft.com/office/drawing/2014/main" id="{9F9BE1BC-907A-4526-9384-02B8C09C8503}"/>
              </a:ext>
            </a:extLst>
          </p:cNvPr>
          <p:cNvSpPr/>
          <p:nvPr/>
        </p:nvSpPr>
        <p:spPr>
          <a:xfrm>
            <a:off x="7849143" y="2076932"/>
            <a:ext cx="684076" cy="504056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B6688C-6375-442E-8802-A2A70DCD7DCE}"/>
              </a:ext>
            </a:extLst>
          </p:cNvPr>
          <p:cNvSpPr txBox="1"/>
          <p:nvPr/>
        </p:nvSpPr>
        <p:spPr>
          <a:xfrm>
            <a:off x="953051" y="494721"/>
            <a:ext cx="9557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FRAMEWORK AUDIT SIKLUS PRODUKSI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76CA51-A244-4CC7-95A6-DF9965BC8652}"/>
              </a:ext>
            </a:extLst>
          </p:cNvPr>
          <p:cNvSpPr/>
          <p:nvPr/>
        </p:nvSpPr>
        <p:spPr>
          <a:xfrm>
            <a:off x="1055441" y="1722472"/>
            <a:ext cx="2852108" cy="125460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Baku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BTKL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BOP</a:t>
            </a:r>
            <a:endParaRPr lang="en-ID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0484D70-5B22-4C24-88EC-1D06D760770A}"/>
              </a:ext>
            </a:extLst>
          </p:cNvPr>
          <p:cNvSpPr/>
          <p:nvPr/>
        </p:nvSpPr>
        <p:spPr>
          <a:xfrm>
            <a:off x="5033595" y="1739326"/>
            <a:ext cx="2606149" cy="12546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Proses</a:t>
            </a:r>
          </a:p>
          <a:p>
            <a:r>
              <a:rPr lang="id-ID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Akuntansi</a:t>
            </a:r>
          </a:p>
          <a:p>
            <a:r>
              <a:rPr lang="id-ID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(Manual/Digital)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4B120D-810E-4D8F-8AF4-C3FE378F6D30}"/>
              </a:ext>
            </a:extLst>
          </p:cNvPr>
          <p:cNvSpPr/>
          <p:nvPr/>
        </p:nvSpPr>
        <p:spPr>
          <a:xfrm>
            <a:off x="8742619" y="1739326"/>
            <a:ext cx="2548717" cy="12546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Akun-akun</a:t>
            </a:r>
          </a:p>
          <a:p>
            <a:r>
              <a:rPr lang="id-ID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 Laporan Keuangan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7A4F5C6-46FF-4DF7-9399-A430335B788A}"/>
              </a:ext>
            </a:extLst>
          </p:cNvPr>
          <p:cNvSpPr txBox="1"/>
          <p:nvPr/>
        </p:nvSpPr>
        <p:spPr>
          <a:xfrm>
            <a:off x="1939716" y="1268760"/>
            <a:ext cx="877163" cy="369332"/>
          </a:xfrm>
          <a:prstGeom prst="rect">
            <a:avLst/>
          </a:prstGeom>
          <a:solidFill>
            <a:srgbClr val="FF9933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endParaRPr lang="en-ID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0F093A-9E32-4F67-B4C5-8EC819DFB86B}"/>
              </a:ext>
            </a:extLst>
          </p:cNvPr>
          <p:cNvSpPr txBox="1"/>
          <p:nvPr/>
        </p:nvSpPr>
        <p:spPr>
          <a:xfrm>
            <a:off x="5763435" y="1303920"/>
            <a:ext cx="1146468" cy="369332"/>
          </a:xfrm>
          <a:prstGeom prst="rect">
            <a:avLst/>
          </a:prstGeom>
          <a:solidFill>
            <a:srgbClr val="FF9933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PROSES</a:t>
            </a:r>
            <a:endParaRPr lang="en-ID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54753A7-1EF0-48A2-BD7F-115ABBD2873A}"/>
              </a:ext>
            </a:extLst>
          </p:cNvPr>
          <p:cNvSpPr txBox="1"/>
          <p:nvPr/>
        </p:nvSpPr>
        <p:spPr>
          <a:xfrm>
            <a:off x="9374454" y="1308516"/>
            <a:ext cx="1133644" cy="369332"/>
          </a:xfrm>
          <a:prstGeom prst="rect">
            <a:avLst/>
          </a:prstGeom>
          <a:solidFill>
            <a:srgbClr val="FF9933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</a:t>
            </a:r>
            <a:endParaRPr lang="en-ID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082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286" y="908720"/>
            <a:ext cx="9144000" cy="714356"/>
          </a:xfrm>
        </p:spPr>
        <p:txBody>
          <a:bodyPr>
            <a:noAutofit/>
          </a:bodyPr>
          <a:lstStyle/>
          <a:p>
            <a:r>
              <a:rPr lang="id-ID" sz="3200" dirty="0"/>
              <a:t>PENGERTIAN SIKLUS </a:t>
            </a:r>
            <a:r>
              <a:rPr lang="en-US" sz="3200" dirty="0" err="1"/>
              <a:t>produksi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05069" y="2104547"/>
            <a:ext cx="10247515" cy="26489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berhubungan dengan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mulai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perencanaan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anggaran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sampai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pelaporan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baik untuk laporan manajerial maupun laporan keuangan.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1819</TotalTime>
  <Words>2390</Words>
  <Application>Microsoft Office PowerPoint</Application>
  <PresentationFormat>Widescreen</PresentationFormat>
  <Paragraphs>354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Calibri</vt:lpstr>
      <vt:lpstr>Century Gothic</vt:lpstr>
      <vt:lpstr>Symbol</vt:lpstr>
      <vt:lpstr>Wingdings</vt:lpstr>
      <vt:lpstr>Wingdings 3</vt:lpstr>
      <vt:lpstr>Slice</vt:lpstr>
      <vt:lpstr>AUDIT SIKLUS PRODUKSI/SIKLUS KONVERSI</vt:lpstr>
      <vt:lpstr>Reviu siklus transaksi</vt:lpstr>
      <vt:lpstr>PowerPoint Presentation</vt:lpstr>
      <vt:lpstr>PowerPoint Presentation</vt:lpstr>
      <vt:lpstr>PowerPoint Presentation</vt:lpstr>
      <vt:lpstr>PowerPoint Presentation</vt:lpstr>
      <vt:lpstr>Elemen laporan biaya produksi</vt:lpstr>
      <vt:lpstr>PowerPoint Presentation</vt:lpstr>
      <vt:lpstr>PENGERTIAN SIKLUS produksi</vt:lpstr>
      <vt:lpstr>ARUS DATA SIKLUS produksi</vt:lpstr>
      <vt:lpstr>JURNAL DALAM SIKLUS PRODUKSI</vt:lpstr>
      <vt:lpstr>TUJUAN AUDIT</vt:lpstr>
      <vt:lpstr>Ilustrasi Pengujian Asersi Manajemen</vt:lpstr>
      <vt:lpstr>Ilustrasi Pengujian Asersi Manajemen</vt:lpstr>
      <vt:lpstr>Ilustrasi Pengujian Asersi Manajemen</vt:lpstr>
      <vt:lpstr>Ilustrasi Pengujian Asersi Manajemen</vt:lpstr>
      <vt:lpstr>Ilustrasi Pengujian Asersi Manajemen</vt:lpstr>
      <vt:lpstr>RISIKO SIKLUS PRODUKSI</vt:lpstr>
      <vt:lpstr>RISIKO SIKLUS PRODUKSI</vt:lpstr>
      <vt:lpstr>RISIKO SIKLUS produksi</vt:lpstr>
      <vt:lpstr>RISIKO SIKLUS PRODUKSI</vt:lpstr>
      <vt:lpstr>RISIKO SIKLUS PRODUKSI</vt:lpstr>
      <vt:lpstr>SISTEM PENGENDALIAN INTERNAL (SPI)</vt:lpstr>
      <vt:lpstr>SISTEM PENGENDALIAN INTERNAL</vt:lpstr>
      <vt:lpstr>SISTEM PENGENDALIAN INTERNAL</vt:lpstr>
      <vt:lpstr>DOKUMEN</vt:lpstr>
      <vt:lpstr>DOKUMEN</vt:lpstr>
      <vt:lpstr>DOKUMEN</vt:lpstr>
      <vt:lpstr>Fungsi organisasi</vt:lpstr>
      <vt:lpstr>ARUS PEMBUKUAN SIKLUS PRODUKSI</vt:lpstr>
      <vt:lpstr>MATERIALITAS</vt:lpstr>
      <vt:lpstr>SPI, MATERIALITAS, DAN BUKTI AUDIT</vt:lpstr>
      <vt:lpstr>PENGUJIAN SUBSTANTIF PERSEDIAAN  (Bahan Baku, Produk Dalam Proses, Produk Jadi)</vt:lpstr>
      <vt:lpstr>PENGUJIAN SUBSTANTIF PERSEDIAAN</vt:lpstr>
      <vt:lpstr>PENGUJIAN SUBSTANTIF PERSEDIAAN</vt:lpstr>
      <vt:lpstr>PENGUJIAN SUBSTANTIF PERSEDIAAN</vt:lpstr>
      <vt:lpstr>PENGUJIAN SUBSTANTIF PERSEDIAAN</vt:lpstr>
      <vt:lpstr>PENGUJIAN SUBSTANTIF PERSEDIAAN</vt:lpstr>
      <vt:lpstr>PENGUJIAN SUBSTANTIF PERSEDIAAN</vt:lpstr>
      <vt:lpstr>PENGUJIAN SUBSTANTIF PERSEDIAAN</vt:lpstr>
      <vt:lpstr>Contoh Kertas Kerja Persediaan</vt:lpstr>
      <vt:lpstr>Terimakasih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7</dc:creator>
  <cp:lastModifiedBy>Lenovo</cp:lastModifiedBy>
  <cp:revision>176</cp:revision>
  <dcterms:created xsi:type="dcterms:W3CDTF">2013-09-13T04:17:15Z</dcterms:created>
  <dcterms:modified xsi:type="dcterms:W3CDTF">2022-03-25T15:36:11Z</dcterms:modified>
</cp:coreProperties>
</file>