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395" r:id="rId2"/>
    <p:sldId id="355" r:id="rId3"/>
    <p:sldId id="396" r:id="rId4"/>
    <p:sldId id="397" r:id="rId5"/>
    <p:sldId id="406" r:id="rId6"/>
    <p:sldId id="398" r:id="rId7"/>
    <p:sldId id="399" r:id="rId8"/>
    <p:sldId id="400" r:id="rId9"/>
    <p:sldId id="403" r:id="rId10"/>
    <p:sldId id="404" r:id="rId11"/>
    <p:sldId id="405" r:id="rId12"/>
    <p:sldId id="393" r:id="rId13"/>
    <p:sldId id="31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99"/>
    <a:srgbClr val="FF9900"/>
    <a:srgbClr val="FFCC66"/>
    <a:srgbClr val="FF99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280" y="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487EF-C185-40C2-803A-8B72F72BE6ED}" type="datetimeFigureOut">
              <a:rPr lang="id-ID" smtClean="0"/>
              <a:pPr/>
              <a:t>08/02/2022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D0D40-D745-454B-ABB0-3173D11922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345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259E8-2DB3-4561-B7CB-BE9EAFFE56E2}" type="datetimeFigureOut">
              <a:rPr lang="id-ID" smtClean="0"/>
              <a:pPr/>
              <a:t>08/02/2022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F9226-AD44-4B8A-A61B-A9D42F59D14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74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4F9226-AD44-4B8A-A61B-A9D42F59D141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446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898" y="459973"/>
            <a:ext cx="10236324" cy="600944"/>
          </a:xfrm>
        </p:spPr>
        <p:txBody>
          <a:bodyPr anchor="b">
            <a:noAutofit/>
          </a:bodyPr>
          <a:lstStyle>
            <a:lvl1pPr algn="l">
              <a:defRPr sz="32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8898" y="1503386"/>
            <a:ext cx="10715714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46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647124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704268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053662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143974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5544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489356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A4651B58-8253-4A65-8A3C-8E17FA86CD97}" type="datetime1">
              <a:rPr lang="id-ID" smtClean="0"/>
              <a:pPr/>
              <a:t>08/02/2022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5467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F1A52A3-C7F6-42D1-9437-583F4020DA80}" type="datetime1">
              <a:rPr lang="id-ID" smtClean="0"/>
              <a:pPr/>
              <a:t>08/02/2022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432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702" y="1272614"/>
            <a:ext cx="10945216" cy="3175868"/>
          </a:xfrm>
        </p:spPr>
        <p:txBody>
          <a:bodyPr anchor="ctr">
            <a:normAutofit/>
          </a:bodyPr>
          <a:lstStyle>
            <a:lvl1pPr marL="715963" indent="-715963">
              <a:spcBef>
                <a:spcPts val="0"/>
              </a:spcBef>
              <a:spcAft>
                <a:spcPts val="0"/>
              </a:spcAft>
              <a:buClrTx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341438" indent="-625475">
              <a:spcBef>
                <a:spcPts val="0"/>
              </a:spcBef>
              <a:spcAft>
                <a:spcPts val="0"/>
              </a:spcAft>
              <a:buClrTx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157413" indent="-815975">
              <a:spcBef>
                <a:spcPts val="0"/>
              </a:spcBef>
              <a:spcAft>
                <a:spcPts val="0"/>
              </a:spcAft>
              <a:buClrTx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0"/>
              </a:spcBef>
              <a:spcAft>
                <a:spcPts val="0"/>
              </a:spcAft>
              <a:buClrTx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0"/>
              </a:spcBef>
              <a:spcAft>
                <a:spcPts val="0"/>
              </a:spcAft>
              <a:buClrTx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550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346030"/>
            <a:ext cx="8534401" cy="70232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408" y="1426479"/>
            <a:ext cx="10737204" cy="57606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806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C7A41552-3A65-4CC5-8E91-B88507C31FF0}" type="datetime1">
              <a:rPr lang="id-ID" smtClean="0"/>
              <a:pPr/>
              <a:t>08/02/2022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199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E12CF805-F2DD-4D48-AC49-9B7E0904E78C}" type="datetime1">
              <a:rPr lang="id-ID" smtClean="0"/>
              <a:pPr/>
              <a:t>08/02/2022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550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6D2E17B9-8670-4BCA-BC71-FEF00B81EFC6}" type="datetime1">
              <a:rPr lang="id-ID" smtClean="0"/>
              <a:pPr/>
              <a:t>08/02/2022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454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AABBAE1B-2E33-4CF5-9B04-A84E707C54F3}" type="datetime1">
              <a:rPr lang="id-ID" smtClean="0"/>
              <a:pPr/>
              <a:t>08/02/2022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212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01630AB2-9635-41C3-AF94-A9B7632FD86D}" type="datetime1">
              <a:rPr lang="id-ID" smtClean="0"/>
              <a:pPr/>
              <a:t>08/02/2022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687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/>
          <a:lstStyle/>
          <a:p>
            <a:fld id="{3D558827-40D7-4A94-A8FE-8EDD860B0072}" type="datetime1">
              <a:rPr lang="id-ID" smtClean="0"/>
              <a:pPr/>
              <a:t>08/02/2022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/>
          <a:lstStyle/>
          <a:p>
            <a:r>
              <a:rPr lang="id-ID"/>
              <a:t>Halaman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0496" y="5896501"/>
            <a:ext cx="929452" cy="669925"/>
          </a:xfrm>
          <a:prstGeom prst="rect">
            <a:avLst/>
          </a:prstGeom>
        </p:spPr>
        <p:txBody>
          <a:bodyPr/>
          <a:lstStyle/>
          <a:p>
            <a:fld id="{AB222BE8-46C8-4C45-B2D7-048F1B0C40F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212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702" y="404664"/>
            <a:ext cx="8534400" cy="64807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408" y="1477433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58C215C-01D6-4011-B1F8-876E202C9259}"/>
              </a:ext>
            </a:extLst>
          </p:cNvPr>
          <p:cNvSpPr/>
          <p:nvPr userDrawn="1"/>
        </p:nvSpPr>
        <p:spPr>
          <a:xfrm>
            <a:off x="10704512" y="5994399"/>
            <a:ext cx="864096" cy="57573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76837300-B2B3-49E3-B7D2-78FC9A9A6790}" type="slidenum">
              <a:rPr lang="en-ID" sz="280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‹#›</a:t>
            </a:fld>
            <a:endParaRPr lang="en-ID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489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071678"/>
            <a:ext cx="9144000" cy="2000264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BAB 4</a:t>
            </a:r>
            <a:br>
              <a:rPr lang="en-US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r>
              <a:rPr lang="id-ID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AUDIT SIKLUS </a:t>
            </a:r>
            <a:br>
              <a:rPr lang="id-ID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r>
              <a:rPr lang="id-ID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SUMBERDAYA MANUSIA DAN PENGGAJIAN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DOKUMEN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45" y="1124744"/>
            <a:ext cx="10945216" cy="2372410"/>
          </a:xfrm>
        </p:spPr>
        <p:txBody>
          <a:bodyPr/>
          <a:lstStyle/>
          <a:p>
            <a:pPr marL="609600" indent="-609600">
              <a:buSzPct val="100000"/>
              <a:buFont typeface="+mj-lt"/>
              <a:buAutoNum type="arabicPeriod" startAt="5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.</a:t>
            </a:r>
          </a:p>
          <a:p>
            <a:pPr marL="609600" indent="-609600">
              <a:buSzPct val="100000"/>
              <a:buFont typeface="+mj-lt"/>
              <a:buAutoNum type="arabicPeriod" startAt="5"/>
            </a:pPr>
            <a:r>
              <a:rPr lang="en-US" dirty="0" err="1"/>
              <a:t>Rekening-rekening</a:t>
            </a:r>
            <a:r>
              <a:rPr lang="en-US" dirty="0"/>
              <a:t> </a:t>
            </a:r>
            <a:r>
              <a:rPr lang="en-US" dirty="0" err="1"/>
              <a:t>penggajian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,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, </a:t>
            </a:r>
            <a:r>
              <a:rPr lang="en-US" dirty="0" err="1"/>
              <a:t>PPh.</a:t>
            </a:r>
            <a:r>
              <a:rPr lang="en-US" dirty="0"/>
              <a:t> 21, Utang </a:t>
            </a:r>
            <a:r>
              <a:rPr lang="en-US" dirty="0" err="1"/>
              <a:t>Potongan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(</a:t>
            </a:r>
            <a:r>
              <a:rPr lang="en-US" dirty="0" err="1"/>
              <a:t>potongan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disetor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yang </a:t>
            </a:r>
            <a:r>
              <a:rPr lang="en-US" dirty="0" err="1"/>
              <a:t>berhak</a:t>
            </a:r>
            <a:r>
              <a:rPr lang="en-US" dirty="0"/>
              <a:t>).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FUNGSI TRANSAKSI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702" y="1119065"/>
            <a:ext cx="10933073" cy="3168352"/>
          </a:xfrm>
        </p:spPr>
        <p:txBody>
          <a:bodyPr>
            <a:normAutofit/>
          </a:bodyPr>
          <a:lstStyle/>
          <a:p>
            <a:pPr marL="609600" indent="-609600">
              <a:buSzPct val="100000"/>
              <a:buFontTx/>
              <a:buAutoNum type="arabicPeriod"/>
            </a:pPr>
            <a:r>
              <a:rPr lang="en-US" sz="2800" dirty="0" err="1"/>
              <a:t>Rekrutmen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.</a:t>
            </a:r>
          </a:p>
          <a:p>
            <a:pPr marL="609600" indent="-609600">
              <a:buSzPct val="100000"/>
              <a:buFontTx/>
              <a:buAutoNum type="arabicPeriod"/>
            </a:pPr>
            <a:r>
              <a:rPr lang="en-US" sz="2800" dirty="0" err="1"/>
              <a:t>Otorisasi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tarif</a:t>
            </a:r>
            <a:r>
              <a:rPr lang="en-US" sz="2800" dirty="0"/>
              <a:t> </a:t>
            </a:r>
            <a:r>
              <a:rPr lang="en-US" sz="2800" dirty="0" err="1"/>
              <a:t>gaji</a:t>
            </a:r>
            <a:r>
              <a:rPr lang="en-US" sz="2800" dirty="0"/>
              <a:t>.</a:t>
            </a:r>
          </a:p>
          <a:p>
            <a:pPr marL="609600" indent="-609600">
              <a:buSzPct val="100000"/>
              <a:buFontTx/>
              <a:buAutoNum type="arabicPeriod"/>
            </a:pPr>
            <a:r>
              <a:rPr lang="en-US" sz="2800" dirty="0" err="1"/>
              <a:t>Penyiapan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penyediaan</a:t>
            </a:r>
            <a:r>
              <a:rPr lang="en-US" sz="2800" dirty="0"/>
              <a:t> jam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data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penggajian</a:t>
            </a:r>
            <a:r>
              <a:rPr lang="en-US" sz="2800" dirty="0"/>
              <a:t> yang lain.</a:t>
            </a:r>
          </a:p>
          <a:p>
            <a:pPr marL="609600" indent="-609600">
              <a:buSzPct val="100000"/>
              <a:buFontTx/>
              <a:buAutoNum type="arabicPeriod"/>
            </a:pPr>
            <a:r>
              <a:rPr lang="en-US" sz="2800" dirty="0" err="1"/>
              <a:t>Pembuatan</a:t>
            </a:r>
            <a:r>
              <a:rPr lang="en-US" sz="2800" dirty="0"/>
              <a:t> </a:t>
            </a:r>
            <a:r>
              <a:rPr lang="en-US" sz="2800" dirty="0" err="1"/>
              <a:t>daftar</a:t>
            </a:r>
            <a:r>
              <a:rPr lang="en-US" sz="2800" dirty="0"/>
              <a:t> </a:t>
            </a:r>
            <a:r>
              <a:rPr lang="en-US" sz="2800" dirty="0" err="1"/>
              <a:t>gaji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penyelesaian</a:t>
            </a:r>
            <a:r>
              <a:rPr lang="en-US" sz="2800" dirty="0"/>
              <a:t> </a:t>
            </a:r>
            <a:r>
              <a:rPr lang="en-US" sz="2800" dirty="0" err="1"/>
              <a:t>potongan</a:t>
            </a:r>
            <a:r>
              <a:rPr lang="en-US" sz="2800" dirty="0"/>
              <a:t>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gaji</a:t>
            </a:r>
            <a:r>
              <a:rPr lang="en-US" sz="2800" dirty="0"/>
              <a:t>.</a:t>
            </a:r>
          </a:p>
          <a:p>
            <a:pPr marL="609600" indent="-609600">
              <a:buSzPct val="100000"/>
              <a:buFontTx/>
              <a:buAutoNum type="arabicPeriod"/>
            </a:pPr>
            <a:r>
              <a:rPr lang="en-US" sz="2800" dirty="0" err="1"/>
              <a:t>Pencatatan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gaji</a:t>
            </a:r>
            <a:r>
              <a:rPr lang="en-US" sz="2800" dirty="0"/>
              <a:t>.</a:t>
            </a:r>
          </a:p>
          <a:p>
            <a:pPr marL="609600" indent="-609600">
              <a:buSzPct val="100000"/>
              <a:buFontTx/>
              <a:buAutoNum type="arabicPeriod"/>
            </a:pPr>
            <a:r>
              <a:rPr lang="en-US" sz="2800" dirty="0" err="1"/>
              <a:t>Pembayaran</a:t>
            </a:r>
            <a:r>
              <a:rPr lang="en-US" sz="2800" dirty="0"/>
              <a:t> </a:t>
            </a:r>
            <a:r>
              <a:rPr lang="en-US" sz="2800" dirty="0" err="1"/>
              <a:t>gaji</a:t>
            </a:r>
            <a:r>
              <a:rPr lang="en-US" sz="2800" dirty="0"/>
              <a:t>.</a:t>
            </a:r>
            <a:endParaRPr lang="id-ID" sz="28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67408" y="4509120"/>
            <a:ext cx="9505057" cy="12926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 harus memperhatikan dan mengantisipasi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risiko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memasukkannya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  <a:r>
              <a:rPr lang="id-ID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utama pelaksanaan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PENGUJIAN SUBSTANTIF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702" y="1340768"/>
            <a:ext cx="10732890" cy="3823940"/>
          </a:xfrm>
        </p:spPr>
        <p:txBody>
          <a:bodyPr>
            <a:normAutofit/>
          </a:bodyPr>
          <a:lstStyle/>
          <a:p>
            <a:pPr marL="898525" indent="-898525">
              <a:buSzPct val="100000"/>
              <a:buFontTx/>
              <a:buAutoNum type="arabicPeriod"/>
            </a:pP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pPr marL="898525" indent="-898525">
              <a:buSzPct val="100000"/>
              <a:buFontTx/>
              <a:buAutoNum type="arabicPeriod"/>
            </a:pP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, </a:t>
            </a: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pPr marL="898525" indent="-898525">
              <a:buSzPct val="100000"/>
              <a:buFontTx/>
              <a:buAutoNum type="arabicPeriod"/>
            </a:pPr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PPh.</a:t>
            </a:r>
            <a:r>
              <a:rPr lang="en-US" dirty="0"/>
              <a:t> 21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, </a:t>
            </a: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  <a:p>
            <a:pPr marL="898525" indent="-898525">
              <a:buSzPct val="100000"/>
              <a:buFontTx/>
              <a:buAutoNum type="arabicPeriod"/>
            </a:pP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detail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2780928"/>
            <a:ext cx="9396536" cy="648072"/>
          </a:xfrm>
        </p:spPr>
        <p:txBody>
          <a:bodyPr/>
          <a:lstStyle/>
          <a:p>
            <a:pPr algn="ctr"/>
            <a:r>
              <a:rPr lang="id-ID" dirty="0"/>
              <a:t>Terimakasih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16" y="404664"/>
            <a:ext cx="8534400" cy="720080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 SDM DAN PENGGAJIAN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424" y="1124744"/>
            <a:ext cx="10513168" cy="4680520"/>
          </a:xfrm>
        </p:spPr>
        <p:txBody>
          <a:bodyPr>
            <a:noAutofit/>
          </a:bodyPr>
          <a:lstStyle/>
          <a:p>
            <a:pPr marL="625475" indent="-625475">
              <a:buClrTx/>
            </a:pP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SDM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siklus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transaksi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berhubungan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SDM,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mulai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rekrutmen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pelatihan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penggajian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pemberian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bonus dan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penghargaan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pemberian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sanksi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sampai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pemberhentian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karyawan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pensiun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sebab</a:t>
            </a: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lain.</a:t>
            </a:r>
          </a:p>
          <a:p>
            <a:pPr marL="625475" indent="-625475">
              <a:buClrTx/>
            </a:pPr>
            <a:r>
              <a:rPr lang="id-ID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 audit siklus SDM dan penggajian adalah untuk menguji kewajaran asersi manajemen yang berhubungan dengan transaksi akuntansi bidang SDM dan penggajian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675"/>
            <a:ext cx="8534400" cy="745137"/>
          </a:xfrm>
        </p:spPr>
        <p:txBody>
          <a:bodyPr>
            <a:noAutofit/>
          </a:bodyPr>
          <a:lstStyle/>
          <a:p>
            <a:r>
              <a:rPr lang="id-ID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AKTIVITAS TRANSAKSI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91544" y="1196752"/>
            <a:ext cx="8077200" cy="51054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 b="1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0144" y="1531080"/>
            <a:ext cx="1905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KEBUTUHAN SDM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63344" y="1912080"/>
            <a:ext cx="19812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REKRUTMEN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782744" y="1912080"/>
            <a:ext cx="19812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TRAINING DAN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ORIENTASI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4201344" y="1835880"/>
            <a:ext cx="609600" cy="381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 b="1">
              <a:solidFill>
                <a:schemeClr val="bg1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220144" y="2521680"/>
            <a:ext cx="19050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KEBIJAKAN 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SDM &amp; GAJI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4201344" y="2369280"/>
            <a:ext cx="60960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 b="1">
              <a:solidFill>
                <a:schemeClr val="bg1"/>
              </a:solidFill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782744" y="3359880"/>
            <a:ext cx="19812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EVALUASI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8697144" y="2674080"/>
            <a:ext cx="0" cy="533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 b="1">
              <a:solidFill>
                <a:schemeClr val="bg1"/>
              </a:solidFill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782744" y="4731480"/>
            <a:ext cx="19812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solidFill>
                  <a:schemeClr val="bg1"/>
                </a:solidFill>
              </a:rPr>
              <a:t>GAJI/BONUS/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POTONGAN/</a:t>
            </a:r>
          </a:p>
          <a:p>
            <a:pPr algn="ctr"/>
            <a:r>
              <a:rPr lang="en-US" sz="2000" b="1">
                <a:solidFill>
                  <a:schemeClr val="bg1"/>
                </a:solidFill>
              </a:rPr>
              <a:t>SANKSI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8697144" y="4198080"/>
            <a:ext cx="0" cy="457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 b="1">
              <a:solidFill>
                <a:schemeClr val="bg1"/>
              </a:solidFill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963344" y="5112480"/>
            <a:ext cx="2057400" cy="83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PEMBAYARAN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GAJI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7096944" y="5493480"/>
            <a:ext cx="5334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 b="1">
              <a:solidFill>
                <a:schemeClr val="bg1"/>
              </a:solidFill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963344" y="3664680"/>
            <a:ext cx="19812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PENCATATAN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GAJI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 flipV="1">
            <a:off x="5953944" y="4579080"/>
            <a:ext cx="12700" cy="4572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 b="1">
              <a:solidFill>
                <a:schemeClr val="bg1"/>
              </a:solidFill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220144" y="3740880"/>
            <a:ext cx="19050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DISTRIBUSI</a:t>
            </a:r>
          </a:p>
          <a:p>
            <a:pPr algn="ctr"/>
            <a:r>
              <a:rPr lang="en-US" b="1">
                <a:solidFill>
                  <a:schemeClr val="bg1"/>
                </a:solidFill>
              </a:rPr>
              <a:t>BIAYA GAJI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4201344" y="4045680"/>
            <a:ext cx="685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 b="1">
              <a:solidFill>
                <a:schemeClr val="bg1"/>
              </a:solidFill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2220144" y="5264880"/>
            <a:ext cx="1905000" cy="685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</a:rPr>
              <a:t>WAJARKAH?</a:t>
            </a: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7020744" y="2293080"/>
            <a:ext cx="685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 b="1">
              <a:solidFill>
                <a:schemeClr val="bg1"/>
              </a:solidFill>
            </a:endParaRPr>
          </a:p>
        </p:txBody>
      </p:sp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2448744" y="4655280"/>
            <a:ext cx="1295400" cy="533400"/>
          </a:xfrm>
          <a:prstGeom prst="upArrow">
            <a:avLst>
              <a:gd name="adj1" fmla="val 20593"/>
              <a:gd name="adj2" fmla="val 53569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314" y="404664"/>
            <a:ext cx="8534400" cy="864096"/>
          </a:xfrm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TRANSAKSI DAN AKUN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460" y="1484784"/>
            <a:ext cx="10297144" cy="4685621"/>
          </a:xfrm>
        </p:spPr>
        <p:txBody>
          <a:bodyPr>
            <a:normAutofit/>
          </a:bodyPr>
          <a:lstStyle/>
          <a:p>
            <a:pPr marL="715963" indent="-715963">
              <a:lnSpc>
                <a:spcPct val="90000"/>
              </a:lnSpc>
              <a:buClrTx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mencakup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pokok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komisi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tunjangan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bonus).</a:t>
            </a:r>
          </a:p>
          <a:p>
            <a:pPr marL="715963" indent="-715963">
              <a:lnSpc>
                <a:spcPct val="90000"/>
              </a:lnSpc>
              <a:buClrTx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15963" indent="-715963">
              <a:lnSpc>
                <a:spcPct val="90000"/>
              </a:lnSpc>
              <a:buClrTx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(BOP).</a:t>
            </a:r>
          </a:p>
          <a:p>
            <a:pPr marL="715963" indent="-715963">
              <a:lnSpc>
                <a:spcPct val="90000"/>
              </a:lnSpc>
              <a:buClrTx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Utang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715963" indent="-715963">
              <a:lnSpc>
                <a:spcPct val="90000"/>
              </a:lnSpc>
              <a:buClrTx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Utang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Potongan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potongan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belum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disetor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berhak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715963" indent="-715963">
              <a:lnSpc>
                <a:spcPct val="90000"/>
              </a:lnSpc>
              <a:buClrTx/>
            </a:pP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Utang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PPh.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21</a:t>
            </a:r>
          </a:p>
          <a:p>
            <a:pPr marL="715963" indent="-715963">
              <a:lnSpc>
                <a:spcPct val="90000"/>
              </a:lnSpc>
              <a:buClrTx/>
            </a:pPr>
            <a:r>
              <a:rPr lang="id-ID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Akun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bank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gaji</a:t>
            </a: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210BE-F177-4F70-8AA0-AC6835815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702" y="404664"/>
            <a:ext cx="9724778" cy="648072"/>
          </a:xfrm>
        </p:spPr>
        <p:txBody>
          <a:bodyPr>
            <a:normAutofit/>
          </a:bodyPr>
          <a:lstStyle/>
          <a:p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ID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A971AE0-4600-4C24-9A87-61262260678A}"/>
              </a:ext>
            </a:extLst>
          </p:cNvPr>
          <p:cNvCxnSpPr>
            <a:cxnSpLocks/>
          </p:cNvCxnSpPr>
          <p:nvPr/>
        </p:nvCxnSpPr>
        <p:spPr>
          <a:xfrm>
            <a:off x="839416" y="1628800"/>
            <a:ext cx="5544616" cy="0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4E4705-8208-4141-9253-0C1E3BE71861}"/>
              </a:ext>
            </a:extLst>
          </p:cNvPr>
          <p:cNvCxnSpPr>
            <a:cxnSpLocks/>
          </p:cNvCxnSpPr>
          <p:nvPr/>
        </p:nvCxnSpPr>
        <p:spPr>
          <a:xfrm>
            <a:off x="2927648" y="1628800"/>
            <a:ext cx="0" cy="1224136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C693385-6ACC-4641-9DA4-E09276DEFD0E}"/>
              </a:ext>
            </a:extLst>
          </p:cNvPr>
          <p:cNvSpPr txBox="1"/>
          <p:nvPr/>
        </p:nvSpPr>
        <p:spPr>
          <a:xfrm>
            <a:off x="1487488" y="1202794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Neraca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(Lap.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Posisi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Keuangan</a:t>
            </a:r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665FB54-131E-4D5D-8CCC-415DD2B87DE1}"/>
              </a:ext>
            </a:extLst>
          </p:cNvPr>
          <p:cNvSpPr txBox="1"/>
          <p:nvPr/>
        </p:nvSpPr>
        <p:spPr>
          <a:xfrm>
            <a:off x="3071664" y="1743200"/>
            <a:ext cx="31790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Utang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Utang Pot.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Utang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PPh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           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en-ID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C035DB-D666-4E00-8FE0-5B5B2BF8B98E}"/>
              </a:ext>
            </a:extLst>
          </p:cNvPr>
          <p:cNvSpPr txBox="1"/>
          <p:nvPr/>
        </p:nvSpPr>
        <p:spPr>
          <a:xfrm>
            <a:off x="6888088" y="1202794"/>
            <a:ext cx="5083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Laporan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Laba-Rugi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Beban/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Biaya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en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2EA8B9C-3695-4FA1-B03D-B4E432A39ECA}"/>
              </a:ext>
            </a:extLst>
          </p:cNvPr>
          <p:cNvCxnSpPr>
            <a:cxnSpLocks/>
          </p:cNvCxnSpPr>
          <p:nvPr/>
        </p:nvCxnSpPr>
        <p:spPr>
          <a:xfrm>
            <a:off x="6951981" y="1628800"/>
            <a:ext cx="4184579" cy="0"/>
          </a:xfrm>
          <a:prstGeom prst="line">
            <a:avLst/>
          </a:prstGeom>
          <a:ln w="381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4A33F60-AC8C-4F73-BB58-5151952804E5}"/>
              </a:ext>
            </a:extLst>
          </p:cNvPr>
          <p:cNvSpPr txBox="1"/>
          <p:nvPr/>
        </p:nvSpPr>
        <p:spPr>
          <a:xfrm>
            <a:off x="677931" y="3140968"/>
            <a:ext cx="108906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Tujuan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audit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menguji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kewajaran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kebenaran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berhubungan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pajak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berbubungan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dikategorikan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pelaporan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melekat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Jadi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sehingga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diuji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ketepatan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pembebanan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gaji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kos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D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25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RISIKO SALAH SAJI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228" y="1572772"/>
            <a:ext cx="11064403" cy="4857784"/>
          </a:xfrm>
        </p:spPr>
        <p:txBody>
          <a:bodyPr>
            <a:normAutofit/>
          </a:bodyPr>
          <a:lstStyle/>
          <a:p>
            <a:r>
              <a:rPr lang="en-US" sz="3200" dirty="0" err="1"/>
              <a:t>Risiko</a:t>
            </a:r>
            <a:r>
              <a:rPr lang="en-US" sz="3200" dirty="0"/>
              <a:t>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saji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gaji</a:t>
            </a:r>
            <a:r>
              <a:rPr lang="en-US" sz="3200" dirty="0"/>
              <a:t> </a:t>
            </a:r>
            <a:r>
              <a:rPr lang="en-US" sz="3200" dirty="0" err="1"/>
              <a:t>relatif</a:t>
            </a:r>
            <a:r>
              <a:rPr lang="en-US" sz="3200" dirty="0"/>
              <a:t> </a:t>
            </a:r>
            <a:r>
              <a:rPr lang="en-US" sz="3200" dirty="0" err="1"/>
              <a:t>kecil</a:t>
            </a:r>
            <a:r>
              <a:rPr lang="en-US" sz="3200" dirty="0"/>
              <a:t> </a:t>
            </a:r>
            <a:r>
              <a:rPr lang="en-US" sz="3200" dirty="0" err="1"/>
              <a:t>mengingat</a:t>
            </a:r>
            <a:r>
              <a:rPr lang="en-US" sz="3200" dirty="0"/>
              <a:t> </a:t>
            </a:r>
            <a:r>
              <a:rPr lang="en-US" sz="3200" dirty="0" err="1"/>
              <a:t>jumlah</a:t>
            </a:r>
            <a:r>
              <a:rPr lang="en-US" sz="3200" dirty="0"/>
              <a:t> </a:t>
            </a:r>
            <a:r>
              <a:rPr lang="en-US" sz="3200" dirty="0" err="1"/>
              <a:t>gaji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mudah</a:t>
            </a:r>
            <a:r>
              <a:rPr lang="en-US" sz="3200" dirty="0"/>
              <a:t> </a:t>
            </a:r>
            <a:r>
              <a:rPr lang="en-US" sz="3200" dirty="0" err="1"/>
              <a:t>dibandingkan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periode</a:t>
            </a:r>
            <a:r>
              <a:rPr lang="en-US" sz="3200" dirty="0"/>
              <a:t> </a:t>
            </a:r>
            <a:r>
              <a:rPr lang="en-US" sz="3200" dirty="0" err="1"/>
              <a:t>sebelumnya</a:t>
            </a:r>
            <a:r>
              <a:rPr lang="en-US" sz="3200" dirty="0"/>
              <a:t>,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demikian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</a:t>
            </a:r>
            <a:r>
              <a:rPr lang="en-US" sz="3200" dirty="0" err="1"/>
              <a:t>risiko</a:t>
            </a:r>
            <a:r>
              <a:rPr lang="en-US" sz="3200" dirty="0"/>
              <a:t> </a:t>
            </a:r>
            <a:r>
              <a:rPr lang="en-US" sz="3200" dirty="0" err="1"/>
              <a:t>penggajian</a:t>
            </a:r>
            <a:r>
              <a:rPr lang="en-US" sz="3200" dirty="0"/>
              <a:t> </a:t>
            </a:r>
            <a:r>
              <a:rPr lang="en-US" sz="3200" dirty="0" err="1"/>
              <a:t>tetap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diwaspadai</a:t>
            </a:r>
            <a:r>
              <a:rPr lang="en-US" sz="3200" dirty="0"/>
              <a:t>.</a:t>
            </a:r>
            <a:endParaRPr lang="id-ID" sz="3200" dirty="0"/>
          </a:p>
          <a:p>
            <a:r>
              <a:rPr lang="en-US" sz="3200" dirty="0" err="1"/>
              <a:t>Kesalahan</a:t>
            </a:r>
            <a:r>
              <a:rPr lang="en-US" sz="3200" dirty="0"/>
              <a:t> </a:t>
            </a:r>
            <a:r>
              <a:rPr lang="en-US" sz="3200" dirty="0" err="1"/>
              <a:t>perhitungan</a:t>
            </a:r>
            <a:r>
              <a:rPr lang="en-US" sz="3200" dirty="0"/>
              <a:t> </a:t>
            </a:r>
            <a:r>
              <a:rPr lang="en-US" sz="3200" dirty="0" err="1"/>
              <a:t>upah</a:t>
            </a:r>
            <a:r>
              <a:rPr lang="en-US" sz="3200" dirty="0"/>
              <a:t> </a:t>
            </a:r>
            <a:r>
              <a:rPr lang="en-US" sz="3200" dirty="0" err="1"/>
              <a:t>lembur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Kesalahan</a:t>
            </a:r>
            <a:r>
              <a:rPr lang="en-US" sz="3200" dirty="0"/>
              <a:t> </a:t>
            </a:r>
            <a:r>
              <a:rPr lang="en-US" sz="3200" dirty="0" err="1"/>
              <a:t>perhitungan</a:t>
            </a:r>
            <a:r>
              <a:rPr lang="en-US" sz="3200" dirty="0"/>
              <a:t> </a:t>
            </a:r>
            <a:r>
              <a:rPr lang="en-US" sz="3200" dirty="0" err="1"/>
              <a:t>potongan</a:t>
            </a:r>
            <a:r>
              <a:rPr lang="en-US" sz="3200" dirty="0"/>
              <a:t> </a:t>
            </a:r>
            <a:r>
              <a:rPr lang="en-US" sz="3200" dirty="0" err="1"/>
              <a:t>gaji</a:t>
            </a:r>
            <a:r>
              <a:rPr lang="en-US" sz="3200" dirty="0"/>
              <a:t>,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potongan</a:t>
            </a:r>
            <a:r>
              <a:rPr lang="en-US" sz="3200" dirty="0"/>
              <a:t> </a:t>
            </a:r>
            <a:r>
              <a:rPr lang="en-US" sz="3200" dirty="0" err="1"/>
              <a:t>pajak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potongan</a:t>
            </a:r>
            <a:r>
              <a:rPr lang="en-US" sz="3200" dirty="0"/>
              <a:t> yang lain.</a:t>
            </a:r>
          </a:p>
          <a:p>
            <a:endParaRPr lang="en-US" sz="3200" dirty="0"/>
          </a:p>
          <a:p>
            <a:endParaRPr lang="id-ID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RISIKO SALAH SAJI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228" y="1340768"/>
            <a:ext cx="10945216" cy="3895948"/>
          </a:xfrm>
        </p:spPr>
        <p:txBody>
          <a:bodyPr>
            <a:normAutofit lnSpcReduction="10000"/>
          </a:bodyPr>
          <a:lstStyle/>
          <a:p>
            <a:r>
              <a:rPr lang="en-US" sz="3600" dirty="0" err="1"/>
              <a:t>Kesalahan</a:t>
            </a:r>
            <a:r>
              <a:rPr lang="en-US" sz="3600" dirty="0"/>
              <a:t> </a:t>
            </a:r>
            <a:r>
              <a:rPr lang="en-US" sz="3600" dirty="0" err="1"/>
              <a:t>penyetoran</a:t>
            </a:r>
            <a:r>
              <a:rPr lang="en-US" sz="3600" dirty="0"/>
              <a:t> </a:t>
            </a:r>
            <a:r>
              <a:rPr lang="en-US" sz="3600" dirty="0" err="1"/>
              <a:t>potongan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gaji</a:t>
            </a:r>
            <a:r>
              <a:rPr lang="en-US" sz="3600" dirty="0"/>
              <a:t>, </a:t>
            </a:r>
            <a:r>
              <a:rPr lang="en-US" sz="3600" dirty="0" err="1"/>
              <a:t>terutama</a:t>
            </a:r>
            <a:r>
              <a:rPr lang="en-US" sz="3600" dirty="0"/>
              <a:t> </a:t>
            </a:r>
            <a:r>
              <a:rPr lang="en-US" sz="3600" dirty="0" err="1"/>
              <a:t>pajak</a:t>
            </a:r>
            <a:r>
              <a:rPr lang="en-US" sz="3600" dirty="0"/>
              <a:t>, </a:t>
            </a:r>
            <a:r>
              <a:rPr lang="en-US" sz="3600" dirty="0" err="1"/>
              <a:t>sehingga</a:t>
            </a:r>
            <a:r>
              <a:rPr lang="en-US" sz="3600" dirty="0"/>
              <a:t> </a:t>
            </a:r>
            <a:r>
              <a:rPr lang="en-US" sz="3600" dirty="0" err="1"/>
              <a:t>menimbulkan</a:t>
            </a:r>
            <a:r>
              <a:rPr lang="en-US" sz="3600" dirty="0"/>
              <a:t> </a:t>
            </a:r>
            <a:r>
              <a:rPr lang="en-US" sz="3600" dirty="0" err="1"/>
              <a:t>denda</a:t>
            </a:r>
            <a:r>
              <a:rPr lang="en-US" sz="3600" dirty="0"/>
              <a:t> </a:t>
            </a:r>
            <a:r>
              <a:rPr lang="en-US" sz="3600" dirty="0" err="1"/>
              <a:t>pajak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Kesalahan</a:t>
            </a:r>
            <a:r>
              <a:rPr lang="en-US" sz="3600" dirty="0"/>
              <a:t> </a:t>
            </a:r>
            <a:r>
              <a:rPr lang="en-US" sz="3600" dirty="0" err="1"/>
              <a:t>penggunaan</a:t>
            </a:r>
            <a:r>
              <a:rPr lang="en-US" sz="3600" dirty="0"/>
              <a:t> </a:t>
            </a:r>
            <a:r>
              <a:rPr lang="en-US" sz="3600" dirty="0" err="1"/>
              <a:t>tarif</a:t>
            </a:r>
            <a:r>
              <a:rPr lang="en-US" sz="3600" dirty="0"/>
              <a:t> </a:t>
            </a:r>
            <a:r>
              <a:rPr lang="en-US" sz="3600" dirty="0" err="1"/>
              <a:t>gaji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Pembayaran</a:t>
            </a:r>
            <a:r>
              <a:rPr lang="en-US" sz="3600" dirty="0"/>
              <a:t> </a:t>
            </a:r>
            <a:r>
              <a:rPr lang="en-US" sz="3600" dirty="0" err="1"/>
              <a:t>gaji</a:t>
            </a:r>
            <a:r>
              <a:rPr lang="en-US" sz="3600" dirty="0"/>
              <a:t> </a:t>
            </a:r>
            <a:r>
              <a:rPr lang="en-US" sz="3600" dirty="0" err="1"/>
              <a:t>fiktif</a:t>
            </a:r>
            <a:r>
              <a:rPr lang="en-US" sz="3600" dirty="0"/>
              <a:t>,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kontrol</a:t>
            </a:r>
            <a:r>
              <a:rPr lang="en-US" sz="3600" dirty="0"/>
              <a:t> yang </a:t>
            </a:r>
            <a:r>
              <a:rPr lang="en-US" sz="3600" dirty="0" err="1"/>
              <a:t>lemah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pembayaran</a:t>
            </a:r>
            <a:r>
              <a:rPr lang="en-US" sz="3600" dirty="0"/>
              <a:t> </a:t>
            </a:r>
            <a:r>
              <a:rPr lang="en-US" sz="3600" dirty="0" err="1"/>
              <a:t>gaji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jumlah</a:t>
            </a:r>
            <a:r>
              <a:rPr lang="en-US" sz="3600" dirty="0"/>
              <a:t> </a:t>
            </a:r>
            <a:r>
              <a:rPr lang="en-US" sz="3600" dirty="0" err="1"/>
              <a:t>karyawan</a:t>
            </a:r>
            <a:r>
              <a:rPr lang="en-US" sz="3600" dirty="0"/>
              <a:t> yang </a:t>
            </a:r>
            <a:r>
              <a:rPr lang="en-US" sz="3600" dirty="0" err="1"/>
              <a:t>cukup</a:t>
            </a:r>
            <a:r>
              <a:rPr lang="en-US" sz="3600" dirty="0"/>
              <a:t> </a:t>
            </a:r>
            <a:r>
              <a:rPr lang="en-US" sz="3600" dirty="0" err="1"/>
              <a:t>besar</a:t>
            </a:r>
            <a:r>
              <a:rPr lang="en-US" sz="3600" dirty="0"/>
              <a:t>.</a:t>
            </a:r>
            <a:endParaRPr lang="id-ID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DOKUMEN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702" y="928670"/>
            <a:ext cx="10808596" cy="5214974"/>
          </a:xfrm>
        </p:spPr>
        <p:txBody>
          <a:bodyPr>
            <a:normAutofit/>
          </a:bodyPr>
          <a:lstStyle/>
          <a:p>
            <a:pPr marL="893763" indent="-893763">
              <a:lnSpc>
                <a:spcPct val="90000"/>
              </a:lnSpc>
              <a:buSzPct val="100000"/>
              <a:buFontTx/>
              <a:buAutoNum type="arabicPeriod"/>
            </a:pPr>
            <a:r>
              <a:rPr lang="en-US" sz="3200" dirty="0"/>
              <a:t>Surat </a:t>
            </a:r>
            <a:r>
              <a:rPr lang="en-US" sz="3200" dirty="0" err="1"/>
              <a:t>keputusan</a:t>
            </a:r>
            <a:r>
              <a:rPr lang="en-US" sz="3200" dirty="0"/>
              <a:t> </a:t>
            </a:r>
            <a:r>
              <a:rPr lang="en-US" sz="3200" dirty="0" err="1"/>
              <a:t>pengangkatan</a:t>
            </a:r>
            <a:r>
              <a:rPr lang="en-US" sz="3200" dirty="0"/>
              <a:t>/ </a:t>
            </a:r>
            <a:r>
              <a:rPr lang="en-US" sz="3200" dirty="0" err="1"/>
              <a:t>pemberhentian</a:t>
            </a:r>
            <a:r>
              <a:rPr lang="en-US" sz="3200" dirty="0"/>
              <a:t> </a:t>
            </a:r>
            <a:r>
              <a:rPr lang="en-US" sz="3200" dirty="0" err="1"/>
              <a:t>karyawan</a:t>
            </a:r>
            <a:r>
              <a:rPr lang="en-US" sz="3200" dirty="0"/>
              <a:t>.</a:t>
            </a:r>
          </a:p>
          <a:p>
            <a:pPr marL="893763" indent="-893763">
              <a:lnSpc>
                <a:spcPct val="90000"/>
              </a:lnSpc>
              <a:buSzPct val="100000"/>
              <a:buFontTx/>
              <a:buAutoNum type="arabicPeriod"/>
            </a:pPr>
            <a:r>
              <a:rPr lang="en-US" sz="3200" dirty="0" err="1"/>
              <a:t>Skema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 </a:t>
            </a:r>
            <a:r>
              <a:rPr lang="en-US" sz="3200" dirty="0" err="1"/>
              <a:t>penggajian</a:t>
            </a:r>
            <a:r>
              <a:rPr lang="en-US" sz="3200" dirty="0"/>
              <a:t>, bonus, </a:t>
            </a:r>
            <a:r>
              <a:rPr lang="en-US" sz="3200" dirty="0" err="1"/>
              <a:t>penghargaan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bantuan</a:t>
            </a:r>
            <a:r>
              <a:rPr lang="en-US" sz="3200" dirty="0"/>
              <a:t>.</a:t>
            </a:r>
          </a:p>
          <a:p>
            <a:pPr marL="893763" indent="-893763">
              <a:lnSpc>
                <a:spcPct val="90000"/>
              </a:lnSpc>
              <a:buSzPct val="100000"/>
              <a:buFontTx/>
              <a:buAutoNum type="arabicPeriod"/>
            </a:pPr>
            <a:r>
              <a:rPr lang="en-US" sz="3200" dirty="0"/>
              <a:t>Data jam </a:t>
            </a:r>
            <a:r>
              <a:rPr lang="en-US" sz="3200" dirty="0" err="1"/>
              <a:t>kerja</a:t>
            </a:r>
            <a:r>
              <a:rPr lang="en-US" sz="3200" dirty="0"/>
              <a:t>/data unit output per </a:t>
            </a:r>
            <a:r>
              <a:rPr lang="en-US" sz="3200" dirty="0" err="1"/>
              <a:t>karyawan</a:t>
            </a:r>
            <a:r>
              <a:rPr lang="en-US" sz="3200" dirty="0"/>
              <a:t>.</a:t>
            </a:r>
          </a:p>
          <a:p>
            <a:pPr marL="893763" indent="-893763">
              <a:lnSpc>
                <a:spcPct val="90000"/>
              </a:lnSpc>
              <a:buSzPct val="100000"/>
              <a:buFontTx/>
              <a:buAutoNum type="arabicPeriod"/>
            </a:pPr>
            <a:r>
              <a:rPr lang="en-US" sz="3200" dirty="0"/>
              <a:t>Data </a:t>
            </a:r>
            <a:r>
              <a:rPr lang="en-US" sz="3200" dirty="0" err="1"/>
              <a:t>prestasi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karyawan</a:t>
            </a:r>
            <a:r>
              <a:rPr lang="en-US" sz="3200" dirty="0"/>
              <a:t>.</a:t>
            </a:r>
          </a:p>
          <a:p>
            <a:pPr marL="893763" indent="-893763">
              <a:lnSpc>
                <a:spcPct val="90000"/>
              </a:lnSpc>
              <a:buSzPct val="100000"/>
              <a:buFontTx/>
              <a:buAutoNum type="arabicPeriod"/>
            </a:pPr>
            <a:r>
              <a:rPr lang="en-US" sz="3200" dirty="0"/>
              <a:t>Data </a:t>
            </a:r>
            <a:r>
              <a:rPr lang="en-US" sz="3200" dirty="0" err="1"/>
              <a:t>skema</a:t>
            </a:r>
            <a:r>
              <a:rPr lang="en-US" sz="3200" dirty="0"/>
              <a:t> </a:t>
            </a:r>
            <a:r>
              <a:rPr lang="en-US" sz="3200" dirty="0" err="1"/>
              <a:t>gaji</a:t>
            </a:r>
            <a:r>
              <a:rPr lang="en-US" sz="3200" dirty="0"/>
              <a:t> per </a:t>
            </a:r>
            <a:r>
              <a:rPr lang="en-US" sz="3200" dirty="0" err="1"/>
              <a:t>karyawan</a:t>
            </a:r>
            <a:r>
              <a:rPr lang="en-US" sz="3200" dirty="0"/>
              <a:t>.</a:t>
            </a:r>
            <a:endParaRPr lang="id-ID" sz="3200" dirty="0"/>
          </a:p>
          <a:p>
            <a:pPr marL="893763" indent="-893763">
              <a:lnSpc>
                <a:spcPct val="90000"/>
              </a:lnSpc>
              <a:buSzPct val="100000"/>
              <a:buFontTx/>
              <a:buAutoNum type="arabicPeriod"/>
            </a:pPr>
            <a:r>
              <a:rPr lang="en-US" sz="3200" dirty="0"/>
              <a:t>Data </a:t>
            </a:r>
            <a:r>
              <a:rPr lang="en-US" sz="3200" dirty="0" err="1"/>
              <a:t>diri</a:t>
            </a:r>
            <a:r>
              <a:rPr lang="en-US" sz="3200" dirty="0"/>
              <a:t> per </a:t>
            </a:r>
            <a:r>
              <a:rPr lang="en-US" sz="3200" dirty="0" err="1"/>
              <a:t>karyawan</a:t>
            </a:r>
            <a:r>
              <a:rPr lang="en-US" sz="3200" dirty="0"/>
              <a:t> (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kepentingan</a:t>
            </a:r>
            <a:r>
              <a:rPr lang="en-US" sz="3200" dirty="0"/>
              <a:t> </a:t>
            </a:r>
            <a:r>
              <a:rPr lang="en-US" sz="3200" dirty="0" err="1"/>
              <a:t>penghitungan</a:t>
            </a:r>
            <a:r>
              <a:rPr lang="en-US" sz="3200" dirty="0"/>
              <a:t> </a:t>
            </a:r>
            <a:r>
              <a:rPr lang="en-US" sz="3200" dirty="0" err="1"/>
              <a:t>pajak</a:t>
            </a:r>
            <a:r>
              <a:rPr lang="en-US" sz="3200" dirty="0"/>
              <a:t>).</a:t>
            </a:r>
            <a:endParaRPr lang="id-ID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DOKUMEN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702" y="1268760"/>
            <a:ext cx="10948914" cy="4946322"/>
          </a:xfrm>
        </p:spPr>
        <p:txBody>
          <a:bodyPr>
            <a:normAutofit/>
          </a:bodyPr>
          <a:lstStyle/>
          <a:p>
            <a:pPr marL="533400" indent="-5334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7"/>
            </a:pPr>
            <a:r>
              <a:rPr lang="en-US" sz="3200" dirty="0"/>
              <a:t>Data </a:t>
            </a:r>
            <a:r>
              <a:rPr lang="en-US" sz="3200" dirty="0" err="1"/>
              <a:t>potongan</a:t>
            </a:r>
            <a:r>
              <a:rPr lang="en-US" sz="3200" dirty="0"/>
              <a:t> </a:t>
            </a:r>
            <a:r>
              <a:rPr lang="en-US" sz="3200" dirty="0" err="1"/>
              <a:t>gaji</a:t>
            </a:r>
            <a:r>
              <a:rPr lang="en-US" sz="3200" dirty="0"/>
              <a:t> per </a:t>
            </a:r>
            <a:r>
              <a:rPr lang="en-US" sz="3200" dirty="0" err="1"/>
              <a:t>karyawan</a:t>
            </a:r>
            <a:r>
              <a:rPr lang="en-US" sz="3200" dirty="0"/>
              <a:t>.</a:t>
            </a:r>
          </a:p>
          <a:p>
            <a:pPr marL="533400" indent="-5334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7"/>
            </a:pPr>
            <a:r>
              <a:rPr lang="en-US" sz="3200" dirty="0" err="1"/>
              <a:t>Bukti</a:t>
            </a:r>
            <a:r>
              <a:rPr lang="en-US" sz="3200" dirty="0"/>
              <a:t> </a:t>
            </a:r>
            <a:r>
              <a:rPr lang="en-US" sz="3200" dirty="0" err="1"/>
              <a:t>pembayaran</a:t>
            </a:r>
            <a:r>
              <a:rPr lang="en-US" sz="3200" dirty="0"/>
              <a:t> </a:t>
            </a:r>
            <a:r>
              <a:rPr lang="en-US" sz="3200" dirty="0" err="1"/>
              <a:t>gaji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pemotongan</a:t>
            </a:r>
            <a:r>
              <a:rPr lang="en-US" sz="3200" dirty="0"/>
              <a:t> </a:t>
            </a:r>
            <a:r>
              <a:rPr lang="en-US" sz="3200" dirty="0" err="1"/>
              <a:t>pajak</a:t>
            </a:r>
            <a:r>
              <a:rPr lang="en-US" sz="3200" dirty="0"/>
              <a:t>.</a:t>
            </a:r>
          </a:p>
          <a:p>
            <a:pPr marL="533400" indent="-5334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7"/>
            </a:pPr>
            <a:r>
              <a:rPr lang="en-US" sz="3200" dirty="0" err="1"/>
              <a:t>Bukti</a:t>
            </a:r>
            <a:r>
              <a:rPr lang="en-US" sz="3200" dirty="0"/>
              <a:t> </a:t>
            </a:r>
            <a:r>
              <a:rPr lang="en-US" sz="3200" dirty="0" err="1"/>
              <a:t>pembayaran</a:t>
            </a:r>
            <a:r>
              <a:rPr lang="en-US" sz="3200" dirty="0"/>
              <a:t> </a:t>
            </a:r>
            <a:r>
              <a:rPr lang="en-US" sz="3200" dirty="0" err="1"/>
              <a:t>pajak</a:t>
            </a:r>
            <a:r>
              <a:rPr lang="en-US" sz="3200" dirty="0"/>
              <a:t>.</a:t>
            </a:r>
            <a:endParaRPr lang="id-ID" sz="3200" dirty="0"/>
          </a:p>
          <a:p>
            <a:pPr marL="533400" indent="-5334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id-ID" sz="3200" dirty="0"/>
          </a:p>
          <a:p>
            <a:pPr marL="533400" indent="-5334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id-ID" sz="3200" b="1" dirty="0"/>
              <a:t>Dokumen Pembukuan: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/>
            </a:pPr>
            <a:r>
              <a:rPr lang="en-US" sz="3200" dirty="0" err="1"/>
              <a:t>Daftar</a:t>
            </a:r>
            <a:r>
              <a:rPr lang="en-US" sz="3200" dirty="0"/>
              <a:t> </a:t>
            </a:r>
            <a:r>
              <a:rPr lang="en-US" sz="3200" dirty="0" err="1"/>
              <a:t>gaji</a:t>
            </a:r>
            <a:r>
              <a:rPr lang="en-US" sz="3200" dirty="0"/>
              <a:t>/register </a:t>
            </a:r>
            <a:r>
              <a:rPr lang="en-US" sz="3200" dirty="0" err="1"/>
              <a:t>gaji</a:t>
            </a:r>
            <a:r>
              <a:rPr lang="en-US" sz="3200" dirty="0"/>
              <a:t>.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/>
            </a:pPr>
            <a:r>
              <a:rPr lang="en-US" sz="3200" dirty="0" err="1"/>
              <a:t>Rekening</a:t>
            </a:r>
            <a:r>
              <a:rPr lang="en-US" sz="3200" dirty="0"/>
              <a:t> bank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gaji</a:t>
            </a:r>
            <a:r>
              <a:rPr lang="en-US" sz="3200" dirty="0"/>
              <a:t> (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imprest</a:t>
            </a:r>
            <a:r>
              <a:rPr lang="en-US" sz="3200" dirty="0"/>
              <a:t>).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/>
            </a:pPr>
            <a:r>
              <a:rPr lang="en-US" sz="3200" dirty="0" err="1"/>
              <a:t>Daftar</a:t>
            </a:r>
            <a:r>
              <a:rPr lang="en-US" sz="3200" dirty="0"/>
              <a:t> </a:t>
            </a:r>
            <a:r>
              <a:rPr lang="en-US" sz="3200" dirty="0" err="1"/>
              <a:t>distribusi</a:t>
            </a:r>
            <a:r>
              <a:rPr lang="en-US" sz="3200" dirty="0"/>
              <a:t>/</a:t>
            </a:r>
            <a:r>
              <a:rPr lang="en-US" sz="3200" dirty="0" err="1"/>
              <a:t>alokasi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gaji</a:t>
            </a:r>
            <a:r>
              <a:rPr lang="en-US" sz="3200" dirty="0"/>
              <a:t>.</a:t>
            </a: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/>
            </a:pPr>
            <a:r>
              <a:rPr lang="en-US" sz="3200" dirty="0"/>
              <a:t>Daftar </a:t>
            </a:r>
            <a:r>
              <a:rPr lang="en-US" sz="3200" dirty="0" err="1"/>
              <a:t>pemotongan</a:t>
            </a:r>
            <a:r>
              <a:rPr lang="en-US" sz="3200" dirty="0"/>
              <a:t> </a:t>
            </a:r>
            <a:r>
              <a:rPr lang="en-US" sz="3200" dirty="0" err="1"/>
              <a:t>pajak</a:t>
            </a:r>
            <a:r>
              <a:rPr lang="en-US" sz="3200" dirty="0"/>
              <a:t>.</a:t>
            </a:r>
            <a:endParaRPr lang="id-ID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1483</TotalTime>
  <Words>584</Words>
  <Application>Microsoft Office PowerPoint</Application>
  <PresentationFormat>Widescreen</PresentationFormat>
  <Paragraphs>83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Rounded MT Bold</vt:lpstr>
      <vt:lpstr>Calibri</vt:lpstr>
      <vt:lpstr>Century Gothic</vt:lpstr>
      <vt:lpstr>Wingdings 3</vt:lpstr>
      <vt:lpstr>Slice</vt:lpstr>
      <vt:lpstr>BAB 4 AUDIT SIKLUS  SUMBERDAYA MANUSIA DAN PENGGAJIAN</vt:lpstr>
      <vt:lpstr>SIKLUS SDM DAN PENGGAJIAN</vt:lpstr>
      <vt:lpstr>AKTIVITAS TRANSAKSI</vt:lpstr>
      <vt:lpstr>TRANSAKSI DAN AKUN</vt:lpstr>
      <vt:lpstr>Posisi akun dalam laporan keuangan</vt:lpstr>
      <vt:lpstr>RISIKO SALAH SAJI</vt:lpstr>
      <vt:lpstr>RISIKO SALAH SAJI</vt:lpstr>
      <vt:lpstr>DOKUMEN transaksi</vt:lpstr>
      <vt:lpstr>DOKUMEN transaksi</vt:lpstr>
      <vt:lpstr>DOKUMEN transaksi</vt:lpstr>
      <vt:lpstr>FUNGSI TRANSAKSI</vt:lpstr>
      <vt:lpstr>PENGUJIAN SUBSTANTIF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</dc:creator>
  <cp:lastModifiedBy>SURURI</cp:lastModifiedBy>
  <cp:revision>169</cp:revision>
  <dcterms:created xsi:type="dcterms:W3CDTF">2013-09-13T04:17:15Z</dcterms:created>
  <dcterms:modified xsi:type="dcterms:W3CDTF">2022-02-07T17:54:25Z</dcterms:modified>
</cp:coreProperties>
</file>