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327" r:id="rId3"/>
    <p:sldId id="328" r:id="rId4"/>
    <p:sldId id="258" r:id="rId5"/>
    <p:sldId id="261" r:id="rId6"/>
    <p:sldId id="262" r:id="rId7"/>
    <p:sldId id="257" r:id="rId8"/>
    <p:sldId id="331" r:id="rId9"/>
    <p:sldId id="259" r:id="rId10"/>
    <p:sldId id="260" r:id="rId11"/>
    <p:sldId id="263" r:id="rId12"/>
    <p:sldId id="264" r:id="rId13"/>
    <p:sldId id="265" r:id="rId14"/>
    <p:sldId id="267" r:id="rId15"/>
    <p:sldId id="266" r:id="rId16"/>
    <p:sldId id="269" r:id="rId17"/>
    <p:sldId id="268" r:id="rId18"/>
    <p:sldId id="270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7" r:id="rId44"/>
    <p:sldId id="298" r:id="rId45"/>
    <p:sldId id="300" r:id="rId46"/>
    <p:sldId id="299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29" r:id="rId56"/>
    <p:sldId id="310" r:id="rId57"/>
    <p:sldId id="311" r:id="rId58"/>
    <p:sldId id="312" r:id="rId59"/>
    <p:sldId id="313" r:id="rId60"/>
    <p:sldId id="315" r:id="rId61"/>
    <p:sldId id="314" r:id="rId62"/>
    <p:sldId id="316" r:id="rId63"/>
    <p:sldId id="317" r:id="rId64"/>
    <p:sldId id="318" r:id="rId65"/>
    <p:sldId id="319" r:id="rId66"/>
    <p:sldId id="320" r:id="rId67"/>
    <p:sldId id="321" r:id="rId68"/>
    <p:sldId id="330" r:id="rId69"/>
    <p:sldId id="332" r:id="rId70"/>
    <p:sldId id="322" r:id="rId71"/>
    <p:sldId id="323" r:id="rId72"/>
    <p:sldId id="324" r:id="rId73"/>
    <p:sldId id="325" r:id="rId74"/>
    <p:sldId id="326" r:id="rId7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2F001681-24DB-41BD-9D44-950FA9D27BBB}" type="datetimeFigureOut">
              <a:rPr lang="en-ID" smtClean="0"/>
              <a:t>17/02/2022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FF801A38-B65D-4A8A-B37A-07E8D7AF8817}" type="slidenum">
              <a:rPr lang="en-ID" smtClean="0"/>
              <a:t>‹#›</a:t>
            </a:fld>
            <a:endParaRPr lang="en-ID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3756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2F001681-24DB-41BD-9D44-950FA9D27BBB}" type="datetimeFigureOut">
              <a:rPr lang="en-ID" smtClean="0"/>
              <a:t>17/02/2022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FF801A38-B65D-4A8A-B37A-07E8D7AF88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2392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2F001681-24DB-41BD-9D44-950FA9D27BBB}" type="datetimeFigureOut">
              <a:rPr lang="en-ID" smtClean="0"/>
              <a:t>17/02/2022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FF801A38-B65D-4A8A-B37A-07E8D7AF88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3081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2F001681-24DB-41BD-9D44-950FA9D27BBB}" type="datetimeFigureOut">
              <a:rPr lang="en-ID" smtClean="0"/>
              <a:t>17/02/2022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FF801A38-B65D-4A8A-B37A-07E8D7AF8817}" type="slidenum">
              <a:rPr lang="en-ID" smtClean="0"/>
              <a:t>‹#›</a:t>
            </a:fld>
            <a:endParaRPr lang="en-ID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2768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2F001681-24DB-41BD-9D44-950FA9D27BBB}" type="datetimeFigureOut">
              <a:rPr lang="en-ID" smtClean="0"/>
              <a:t>17/02/2022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FF801A38-B65D-4A8A-B37A-07E8D7AF88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15710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2F001681-24DB-41BD-9D44-950FA9D27BBB}" type="datetimeFigureOut">
              <a:rPr lang="en-ID" smtClean="0"/>
              <a:t>17/02/2022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FF801A38-B65D-4A8A-B37A-07E8D7AF8817}" type="slidenum">
              <a:rPr lang="en-ID" smtClean="0"/>
              <a:t>‹#›</a:t>
            </a:fld>
            <a:endParaRPr lang="en-ID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7681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2F001681-24DB-41BD-9D44-950FA9D27BBB}" type="datetimeFigureOut">
              <a:rPr lang="en-ID" smtClean="0"/>
              <a:t>17/02/2022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FF801A38-B65D-4A8A-B37A-07E8D7AF88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92353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2F001681-24DB-41BD-9D44-950FA9D27BBB}" type="datetimeFigureOut">
              <a:rPr lang="en-ID" smtClean="0"/>
              <a:t>17/02/2022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FF801A38-B65D-4A8A-B37A-07E8D7AF88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22820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  <a:prstGeom prst="rect">
            <a:avLst/>
          </a:prstGeo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2F001681-24DB-41BD-9D44-950FA9D27BBB}" type="datetimeFigureOut">
              <a:rPr lang="en-ID" smtClean="0"/>
              <a:t>17/02/2022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FF801A38-B65D-4A8A-B37A-07E8D7AF88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8176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2F001681-24DB-41BD-9D44-950FA9D27BBB}" type="datetimeFigureOut">
              <a:rPr lang="en-ID" smtClean="0"/>
              <a:t>17/02/2022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FF801A38-B65D-4A8A-B37A-07E8D7AF88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69997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2F001681-24DB-41BD-9D44-950FA9D27BBB}" type="datetimeFigureOut">
              <a:rPr lang="en-ID" smtClean="0"/>
              <a:t>17/02/2022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FF801A38-B65D-4A8A-B37A-07E8D7AF88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77847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2F001681-24DB-41BD-9D44-950FA9D27BBB}" type="datetimeFigureOut">
              <a:rPr lang="en-ID" smtClean="0"/>
              <a:t>17/02/2022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FF801A38-B65D-4A8A-B37A-07E8D7AF88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4640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2F001681-24DB-41BD-9D44-950FA9D27BBB}" type="datetimeFigureOut">
              <a:rPr lang="en-ID" smtClean="0"/>
              <a:t>17/02/2022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FF801A38-B65D-4A8A-B37A-07E8D7AF88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4557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2F001681-24DB-41BD-9D44-950FA9D27BBB}" type="datetimeFigureOut">
              <a:rPr lang="en-ID" smtClean="0"/>
              <a:t>17/02/2022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FF801A38-B65D-4A8A-B37A-07E8D7AF88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42118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2F001681-24DB-41BD-9D44-950FA9D27BBB}" type="datetimeFigureOut">
              <a:rPr lang="en-ID" smtClean="0"/>
              <a:t>17/02/2022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FF801A38-B65D-4A8A-B37A-07E8D7AF88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69271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2F001681-24DB-41BD-9D44-950FA9D27BBB}" type="datetimeFigureOut">
              <a:rPr lang="en-ID" smtClean="0"/>
              <a:t>17/02/2022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FF801A38-B65D-4A8A-B37A-07E8D7AF88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40042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2F001681-24DB-41BD-9D44-950FA9D27BBB}" type="datetimeFigureOut">
              <a:rPr lang="en-ID" smtClean="0"/>
              <a:t>17/02/2022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FF801A38-B65D-4A8A-B37A-07E8D7AF88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99153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267945"/>
            <a:ext cx="8534400" cy="83570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59787D7-A375-4DFC-9CCB-1C8E4E55281D}"/>
              </a:ext>
            </a:extLst>
          </p:cNvPr>
          <p:cNvSpPr/>
          <p:nvPr userDrawn="1"/>
        </p:nvSpPr>
        <p:spPr>
          <a:xfrm>
            <a:off x="10918826" y="6093182"/>
            <a:ext cx="756684" cy="440863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89054526-FCEA-4BD2-8139-C6824F75303E}" type="slidenum">
              <a:rPr lang="en-ID" sz="2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ID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0169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kern="1200" cap="all">
          <a:ln w="3175" cmpd="sng">
            <a:noFill/>
          </a:ln>
          <a:solidFill>
            <a:schemeClr val="bg1"/>
          </a:solidFill>
          <a:effectLst/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bizfluent.com/facts-6741593-sales-invoice-accounting-terms-.html" TargetMode="External"/><Relationship Id="rId2" Type="http://schemas.openxmlformats.org/officeDocument/2006/relationships/hyperlink" Target="https://www.hashmicro.com/id/blog/sales-order-pengertian-dan-manfaat-otomasinya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jurnal.id/id/blog/credit-note-pengertian-tujuan-dan-manfaatnya/" TargetMode="External"/><Relationship Id="rId5" Type="http://schemas.openxmlformats.org/officeDocument/2006/relationships/hyperlink" Target="https://dictionary.cambridge.org/dictionary/english/cash-receipt" TargetMode="External"/><Relationship Id="rId4" Type="http://schemas.openxmlformats.org/officeDocument/2006/relationships/hyperlink" Target="https://w3cargo.com/bill-of-lading/" TargetMode="Externa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614D9F1-8F2E-4C32-BAC7-686A0F89C08B}"/>
              </a:ext>
            </a:extLst>
          </p:cNvPr>
          <p:cNvSpPr txBox="1"/>
          <p:nvPr/>
        </p:nvSpPr>
        <p:spPr>
          <a:xfrm>
            <a:off x="1230695" y="2621637"/>
            <a:ext cx="951632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BAB 2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SIKLUS PENDAPATAN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(SIKLUS PENJUALAN DAN PENGUMPULAN PIUTANG)</a:t>
            </a:r>
            <a:endParaRPr lang="en-ID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811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535709" y="181587"/>
            <a:ext cx="11120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REVIU PROSES BISNIS</a:t>
            </a:r>
            <a:endParaRPr lang="en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FD9FBB1-D661-40DA-A865-63E9708D49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5455" y="919739"/>
            <a:ext cx="9245600" cy="385910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9B28831-50E4-41F5-B4C9-FBF4B637185B}"/>
              </a:ext>
            </a:extLst>
          </p:cNvPr>
          <p:cNvSpPr txBox="1"/>
          <p:nvPr/>
        </p:nvSpPr>
        <p:spPr>
          <a:xfrm>
            <a:off x="715817" y="4932219"/>
            <a:ext cx="10760364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Aktifitas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operasional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mencakup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Siklus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SDM/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Penggajian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Siklus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Pengeluaran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Sikus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dan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Siklus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pendapatan</a:t>
            </a:r>
            <a:endParaRPr lang="en-ID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899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983672" y="519962"/>
            <a:ext cx="9522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 DAN AKUN SIKLUS PENDAPATAN</a:t>
            </a:r>
            <a:endParaRPr lang="en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3B9A040-EB96-4313-BAAB-8F2FFFE91ABC}"/>
              </a:ext>
            </a:extLst>
          </p:cNvPr>
          <p:cNvSpPr txBox="1">
            <a:spLocks/>
          </p:cNvSpPr>
          <p:nvPr/>
        </p:nvSpPr>
        <p:spPr>
          <a:xfrm>
            <a:off x="1066799" y="1512517"/>
            <a:ext cx="10224655" cy="4331727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534988" indent="-534988">
              <a:lnSpc>
                <a:spcPct val="80000"/>
              </a:lnSpc>
              <a:buClr>
                <a:srgbClr val="C00000"/>
              </a:buClr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tunai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D: Kas/K: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Penjualan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534988" indent="-534988">
              <a:lnSpc>
                <a:spcPct val="80000"/>
              </a:lnSpc>
              <a:buClr>
                <a:srgbClr val="C00000"/>
              </a:buClr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Penjualan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kredit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 D: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Piutang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Dagang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/K: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Penjualan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534988" indent="-534988">
              <a:lnSpc>
                <a:spcPct val="80000"/>
              </a:lnSpc>
              <a:buClr>
                <a:srgbClr val="C00000"/>
              </a:buClr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Pelunasan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Piutang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 D: Kas/K: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Piutang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Dagang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534988" indent="-534988">
              <a:lnSpc>
                <a:spcPct val="80000"/>
              </a:lnSpc>
              <a:buClr>
                <a:srgbClr val="C00000"/>
              </a:buClr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Potongan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Tunai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 D: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Potongan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Tunai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/K: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Piutang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Dagang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534988" indent="-534988">
              <a:lnSpc>
                <a:spcPct val="80000"/>
              </a:lnSpc>
              <a:buClr>
                <a:srgbClr val="C00000"/>
              </a:buClr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Retur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Penjualan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 D: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Retur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Penjualan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/K: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Piutang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Dagang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534988" indent="-534988">
              <a:lnSpc>
                <a:spcPct val="80000"/>
              </a:lnSpc>
              <a:buClr>
                <a:srgbClr val="C00000"/>
              </a:buClr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Kerugian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Piutang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 D: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Kerugian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Piutang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/K: Cad.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Kerugian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Piutang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534988" indent="-534988">
              <a:lnSpc>
                <a:spcPct val="80000"/>
              </a:lnSpc>
              <a:buClr>
                <a:srgbClr val="C00000"/>
              </a:buClr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Penghapusan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Piutang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 D: Cad.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Kerugian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Piutang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/K: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Piutang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Dagang</a:t>
            </a:r>
            <a:endParaRPr lang="id-ID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319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997527" y="733319"/>
            <a:ext cx="11120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TUJUAN AUDIT</a:t>
            </a:r>
            <a:endParaRPr lang="en-ID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7054A5A-730A-4E6B-98A7-39A35138951D}"/>
              </a:ext>
            </a:extLst>
          </p:cNvPr>
          <p:cNvSpPr txBox="1">
            <a:spLocks/>
          </p:cNvSpPr>
          <p:nvPr/>
        </p:nvSpPr>
        <p:spPr>
          <a:xfrm>
            <a:off x="997527" y="1561916"/>
            <a:ext cx="10677237" cy="4562765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534988" indent="-534988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id-ID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Tujuan umum: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menguji kewajaran pelaporan keuangan secara keseluruhan.</a:t>
            </a:r>
          </a:p>
          <a:p>
            <a:pPr marL="534988" indent="-534988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id-ID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Tujuan khusus: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enguji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kewajaran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asersi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manajemen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saldo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akun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siklus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pendapatan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yang disajikan dalam laporan keuangan.</a:t>
            </a:r>
          </a:p>
          <a:p>
            <a:pPr marL="534988" indent="-534988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id-ID" sz="28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Selengkapnya baca ISA-200</a:t>
            </a:r>
          </a:p>
          <a:p>
            <a:pPr marL="534988" indent="-534988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Kriteria kewajaran asersi:</a:t>
            </a:r>
          </a:p>
          <a:p>
            <a:pPr marL="1081088" lvl="1" indent="-54610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Asersi sesuai dengan bukti pendukung, yaitu </a:t>
            </a:r>
            <a:r>
              <a:rPr lang="id-ID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bukti pembukuan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id-ID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bukti penguat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081088" lvl="1" indent="-54610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Asersi sesuai dengan Standar Akuntansi Keuangan (SAK)</a:t>
            </a:r>
          </a:p>
        </p:txBody>
      </p:sp>
    </p:spTree>
    <p:extLst>
      <p:ext uri="{BB962C8B-B14F-4D97-AF65-F5344CB8AC3E}">
        <p14:creationId xmlns:p14="http://schemas.microsoft.com/office/powerpoint/2010/main" val="3908635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1078345" y="786824"/>
            <a:ext cx="85274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RERANGKA PENGUJIAN AUDIT</a:t>
            </a:r>
            <a:endParaRPr lang="en-ID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7054A5A-730A-4E6B-98A7-39A35138951D}"/>
              </a:ext>
            </a:extLst>
          </p:cNvPr>
          <p:cNvSpPr txBox="1">
            <a:spLocks/>
          </p:cNvSpPr>
          <p:nvPr/>
        </p:nvSpPr>
        <p:spPr>
          <a:xfrm>
            <a:off x="1078345" y="1826094"/>
            <a:ext cx="10238509" cy="3669543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Framework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rerangka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menurut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PCAOB (Public Company Accounting Oversight Board)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menguji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asersi manajemen atau pernyataan manajemen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yang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mencakup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id-ID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id-ID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4988" indent="-534988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Eksistensi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terjadinya</a:t>
            </a:r>
            <a:r>
              <a:rPr lang="id-ID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Apakah saldo akun ada dan transaksi benar-benar terjadi?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4988" indent="-534988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Kelengkapan</a:t>
            </a:r>
            <a:r>
              <a:rPr lang="id-ID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Apakah transaksi disajikan dengan lengkap?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887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1052945" y="683419"/>
            <a:ext cx="7310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RERANGKA PENGUJIAN AUDIT</a:t>
            </a:r>
            <a:endParaRPr lang="en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7054A5A-730A-4E6B-98A7-39A35138951D}"/>
              </a:ext>
            </a:extLst>
          </p:cNvPr>
          <p:cNvSpPr txBox="1">
            <a:spLocks/>
          </p:cNvSpPr>
          <p:nvPr/>
        </p:nvSpPr>
        <p:spPr>
          <a:xfrm>
            <a:off x="1131455" y="810093"/>
            <a:ext cx="10007600" cy="5237814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id-ID" sz="2800" dirty="0">
              <a:latin typeface="Arial Rounded MT Bold" panose="020F070403050403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29442CC-0200-48E9-AF15-D510A6DFC77F}"/>
              </a:ext>
            </a:extLst>
          </p:cNvPr>
          <p:cNvSpPr txBox="1">
            <a:spLocks/>
          </p:cNvSpPr>
          <p:nvPr/>
        </p:nvSpPr>
        <p:spPr>
          <a:xfrm>
            <a:off x="1052945" y="1786064"/>
            <a:ext cx="10192328" cy="3743973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720725" indent="-720725">
              <a:spcBef>
                <a:spcPts val="0"/>
              </a:spcBef>
              <a:spcAft>
                <a:spcPts val="0"/>
              </a:spcAft>
            </a:pP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Hak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Kewajian</a:t>
            </a: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Apakah saldo akun benar-benar hak atau kewajiban perusahaan, apakah cut-off transaksi dilakukan dengan tepat?</a:t>
            </a:r>
          </a:p>
          <a:p>
            <a:pPr marL="720725" indent="-720725">
              <a:spcBef>
                <a:spcPts val="0"/>
              </a:spcBef>
              <a:spcAft>
                <a:spcPts val="0"/>
              </a:spcAft>
            </a:pP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Penilaian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alokasi</a:t>
            </a: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Apakah transaksi dinilai dan dibukukan dengan tepat?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725" indent="-720725">
              <a:spcBef>
                <a:spcPts val="0"/>
              </a:spcBef>
              <a:spcAft>
                <a:spcPts val="0"/>
              </a:spcAft>
            </a:pP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Penyajian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pengungkapan</a:t>
            </a: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Apakah transaksi disajikan dan diungkapkan sesuai dengan SAK?</a:t>
            </a:r>
          </a:p>
        </p:txBody>
      </p:sp>
    </p:spTree>
    <p:extLst>
      <p:ext uri="{BB962C8B-B14F-4D97-AF65-F5344CB8AC3E}">
        <p14:creationId xmlns:p14="http://schemas.microsoft.com/office/powerpoint/2010/main" val="406741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997529" y="598922"/>
            <a:ext cx="73798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RERANGKA PENGUJIAN AUDIT</a:t>
            </a:r>
            <a:endParaRPr lang="en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AA4D10B-79BF-4C26-AA76-2CE815873743}"/>
              </a:ext>
            </a:extLst>
          </p:cNvPr>
          <p:cNvSpPr txBox="1">
            <a:spLocks/>
          </p:cNvSpPr>
          <p:nvPr/>
        </p:nvSpPr>
        <p:spPr>
          <a:xfrm>
            <a:off x="1043709" y="1372372"/>
            <a:ext cx="10427854" cy="4751336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Rerangka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berdasarkan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AICPA – The American Institute of Certified Public Accountants/Auditing Standards Board - ASB,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menguji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asersi manajemen</a:t>
            </a: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atau </a:t>
            </a:r>
            <a:r>
              <a:rPr lang="id-ID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pernyataan manajemen</a:t>
            </a: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mencakup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id-ID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id-ID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Asersi Transaksi:</a:t>
            </a:r>
          </a:p>
          <a:p>
            <a:pPr marL="809625" indent="-809625">
              <a:spcBef>
                <a:spcPts val="0"/>
              </a:spcBef>
              <a:spcAft>
                <a:spcPts val="0"/>
              </a:spcAft>
              <a:buClrTx/>
              <a:buSzPct val="90000"/>
              <a:buFont typeface="+mj-lt"/>
              <a:buAutoNum type="arabicPeriod"/>
            </a:pPr>
            <a:r>
              <a:rPr lang="id-ID" sz="30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Occurence</a:t>
            </a:r>
          </a:p>
          <a:p>
            <a:pPr marL="809625" lvl="1" indent="-809625">
              <a:spcBef>
                <a:spcPts val="0"/>
              </a:spcBef>
              <a:spcAft>
                <a:spcPts val="0"/>
              </a:spcAft>
              <a:buSzPct val="90000"/>
              <a:buFont typeface="Arial"/>
              <a:buNone/>
            </a:pP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Transaksi dan peristiwa yang sudah dicatat memang terjadi dan merupakan transaksi dan peristiwa dari entitas yang bersangkutan.</a:t>
            </a:r>
          </a:p>
        </p:txBody>
      </p:sp>
    </p:spTree>
    <p:extLst>
      <p:ext uri="{BB962C8B-B14F-4D97-AF65-F5344CB8AC3E}">
        <p14:creationId xmlns:p14="http://schemas.microsoft.com/office/powerpoint/2010/main" val="4236450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1071419" y="598921"/>
            <a:ext cx="11120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RERANGKA PENGUJIAN AUDIT</a:t>
            </a:r>
            <a:endParaRPr lang="en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AA4D10B-79BF-4C26-AA76-2CE815873743}"/>
              </a:ext>
            </a:extLst>
          </p:cNvPr>
          <p:cNvSpPr txBox="1">
            <a:spLocks/>
          </p:cNvSpPr>
          <p:nvPr/>
        </p:nvSpPr>
        <p:spPr>
          <a:xfrm>
            <a:off x="1154545" y="1279623"/>
            <a:ext cx="10067635" cy="5241250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809625" indent="-809625">
              <a:spcBef>
                <a:spcPts val="0"/>
              </a:spcBef>
              <a:spcAft>
                <a:spcPts val="0"/>
              </a:spcAft>
              <a:buClrTx/>
              <a:buSzPct val="90000"/>
              <a:buFont typeface="+mj-lt"/>
              <a:buAutoNum type="arabicPeriod" startAt="2"/>
            </a:pPr>
            <a:r>
              <a:rPr lang="id-ID" sz="32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Completeness</a:t>
            </a:r>
          </a:p>
          <a:p>
            <a:pPr marL="809625" indent="-809625">
              <a:spcBef>
                <a:spcPts val="0"/>
              </a:spcBef>
              <a:spcAft>
                <a:spcPts val="0"/>
              </a:spcAft>
              <a:buSzPct val="90000"/>
              <a:buFont typeface="Arial"/>
              <a:buNone/>
            </a:pP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Semua transaksi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dicatat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lengkap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sesuai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berlaku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9625" indent="-809625">
              <a:spcBef>
                <a:spcPts val="0"/>
              </a:spcBef>
              <a:spcAft>
                <a:spcPts val="0"/>
              </a:spcAft>
              <a:buClrTx/>
              <a:buSzPct val="90000"/>
              <a:buFont typeface="+mj-lt"/>
              <a:buAutoNum type="arabicPeriod" startAt="3"/>
            </a:pPr>
            <a:r>
              <a:rPr lang="id-ID" sz="32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Accuracy</a:t>
            </a:r>
          </a:p>
          <a:p>
            <a:pPr marL="809625" indent="-809625">
              <a:spcBef>
                <a:spcPts val="0"/>
              </a:spcBef>
              <a:spcAft>
                <a:spcPts val="0"/>
              </a:spcAft>
              <a:buSzPct val="90000"/>
              <a:buNone/>
            </a:pP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Angka-angka, jumlah-jumlah, dan data lain yang terkait dengan transaksi dan peristiwa yang dicatat, sudah dicatat dengan akurat.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9625" indent="-809625"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 startAt="4"/>
            </a:pPr>
            <a:r>
              <a:rPr lang="id-ID" sz="32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Cut-off</a:t>
            </a:r>
            <a:endParaRPr lang="id-ID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9625" indent="-809625"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Seluruh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</a:t>
            </a: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ransaksi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dicatat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tepat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sesuai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periode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terjadinya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9625" indent="-809625">
              <a:spcBef>
                <a:spcPts val="0"/>
              </a:spcBef>
              <a:spcAft>
                <a:spcPts val="0"/>
              </a:spcAft>
              <a:buSzPct val="90000"/>
              <a:buNone/>
            </a:pP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9625" indent="-809625">
              <a:spcBef>
                <a:spcPts val="0"/>
              </a:spcBef>
              <a:spcAft>
                <a:spcPts val="0"/>
              </a:spcAft>
              <a:buSzPct val="90000"/>
              <a:buFont typeface="Arial"/>
              <a:buNone/>
            </a:pP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6352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1145309" y="563419"/>
            <a:ext cx="10326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RERANGKA PENGUJIAN AUDIT</a:t>
            </a:r>
            <a:endParaRPr lang="en-ID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AA4D10B-79BF-4C26-AA76-2CE815873743}"/>
              </a:ext>
            </a:extLst>
          </p:cNvPr>
          <p:cNvSpPr txBox="1">
            <a:spLocks/>
          </p:cNvSpPr>
          <p:nvPr/>
        </p:nvSpPr>
        <p:spPr>
          <a:xfrm>
            <a:off x="1145309" y="1579805"/>
            <a:ext cx="10113818" cy="3698390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809625" indent="-809625"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 startAt="5"/>
            </a:pPr>
            <a:r>
              <a:rPr lang="id-ID" sz="30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Classification</a:t>
            </a:r>
          </a:p>
          <a:p>
            <a:pPr marL="809625" indent="-809625"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Seluruh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dicatat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diklasifikasi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tepat</a:t>
            </a: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9625" indent="-809625"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9625" indent="-809625"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Asersi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Saldo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09625" indent="-809625"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725" indent="-720725"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id-ID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Existence</a:t>
            </a:r>
            <a:endParaRPr lang="id-ID" sz="30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725" indent="-720725"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id-ID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Aset, kewajiban, dan ekuitas benar ada.</a:t>
            </a:r>
          </a:p>
        </p:txBody>
      </p:sp>
    </p:spTree>
    <p:extLst>
      <p:ext uri="{BB962C8B-B14F-4D97-AF65-F5344CB8AC3E}">
        <p14:creationId xmlns:p14="http://schemas.microsoft.com/office/powerpoint/2010/main" val="314760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350982" y="290947"/>
            <a:ext cx="11120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RERANGKA PENGUJIAN AUDIT</a:t>
            </a:r>
            <a:endParaRPr lang="en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AA4D10B-79BF-4C26-AA76-2CE815873743}"/>
              </a:ext>
            </a:extLst>
          </p:cNvPr>
          <p:cNvSpPr txBox="1">
            <a:spLocks/>
          </p:cNvSpPr>
          <p:nvPr/>
        </p:nvSpPr>
        <p:spPr>
          <a:xfrm>
            <a:off x="1089891" y="1394691"/>
            <a:ext cx="10067635" cy="4488872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  <a:buNone/>
            </a:pPr>
            <a:r>
              <a:rPr lang="id-ID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Asersi Saldo Akun:</a:t>
            </a:r>
            <a:endParaRPr lang="en-U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725" indent="-720725"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 startAt="2"/>
            </a:pPr>
            <a:r>
              <a:rPr lang="id-ID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Rights and Obligations</a:t>
            </a:r>
          </a:p>
          <a:p>
            <a:pPr marL="720725" indent="-720725"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id-ID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Entitas memiliki dan menguasai aset, dan utang merupakan kewajiban entitas.</a:t>
            </a: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725" indent="-720725"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 startAt="3"/>
            </a:pPr>
            <a:r>
              <a:rPr lang="id-ID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Completeness</a:t>
            </a:r>
          </a:p>
          <a:p>
            <a:pPr marL="720725" indent="-720725"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id-ID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Semua aset, kewajiban, dan ekuitas yang seharusnya dicatat sudah dicatat.</a:t>
            </a:r>
            <a:endParaRPr lang="en-US" sz="3000" dirty="0">
              <a:latin typeface="Arial Rounded MT Bold" panose="020F0704030504030204" pitchFamily="34" charset="0"/>
            </a:endParaRPr>
          </a:p>
          <a:p>
            <a:pPr marL="809625" indent="-809625">
              <a:buSzPct val="90000"/>
              <a:buFont typeface="Arial"/>
              <a:buNone/>
            </a:pPr>
            <a:endParaRPr lang="id-ID" sz="3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0418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1062182" y="438728"/>
            <a:ext cx="10594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RERANGKA PENGUJIAN AUDIT</a:t>
            </a:r>
            <a:endParaRPr lang="en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AA4D10B-79BF-4C26-AA76-2CE815873743}"/>
              </a:ext>
            </a:extLst>
          </p:cNvPr>
          <p:cNvSpPr txBox="1">
            <a:spLocks/>
          </p:cNvSpPr>
          <p:nvPr/>
        </p:nvSpPr>
        <p:spPr>
          <a:xfrm>
            <a:off x="1062182" y="1261537"/>
            <a:ext cx="10594107" cy="5157735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720725" indent="-720725"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 startAt="4"/>
            </a:pPr>
            <a:r>
              <a:rPr lang="id-ID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Valuation and allocation</a:t>
            </a:r>
          </a:p>
          <a:p>
            <a:pPr marL="720725" indent="-720725"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id-ID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Aset, kewajiban, dan ekuitas dicantumkan dengan jumlah yang benar, serta semua penyesuaian untuk penilaian dan alokasi telah dicatat dengan benar.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00000"/>
              <a:buNone/>
            </a:pP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00000"/>
              <a:buNone/>
            </a:pPr>
            <a:r>
              <a:rPr lang="id-ID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Asersi Penyajian dan Pengungkapan</a:t>
            </a:r>
          </a:p>
          <a:p>
            <a:pPr marL="719138" indent="-719138">
              <a:buClrTx/>
              <a:buSzPct val="100000"/>
              <a:buFont typeface="+mj-lt"/>
              <a:buAutoNum type="arabicPeriod"/>
            </a:pPr>
            <a:r>
              <a:rPr lang="id-ID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Occurence, rights, and obligations</a:t>
            </a:r>
            <a:endParaRPr lang="id-ID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9138" indent="-719138">
              <a:buNone/>
            </a:pPr>
            <a:r>
              <a:rPr lang="id-ID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Transaksi, peristiwa, dan hal-hal lain yang sudah diungkapkan dalam laporan keuangan, memang terjadi dan berkaitan dengan entitas yang bersangkutan.</a:t>
            </a:r>
          </a:p>
        </p:txBody>
      </p:sp>
    </p:spTree>
    <p:extLst>
      <p:ext uri="{BB962C8B-B14F-4D97-AF65-F5344CB8AC3E}">
        <p14:creationId xmlns:p14="http://schemas.microsoft.com/office/powerpoint/2010/main" val="4261618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3E32884-0254-4263-9D4B-66004EB545C4}"/>
              </a:ext>
            </a:extLst>
          </p:cNvPr>
          <p:cNvSpPr txBox="1"/>
          <p:nvPr/>
        </p:nvSpPr>
        <p:spPr>
          <a:xfrm>
            <a:off x="909633" y="631382"/>
            <a:ext cx="4221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REVIU SIKLUS TRANSAKSI</a:t>
            </a:r>
            <a:endParaRPr lang="en-ID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46D311D-82A4-4098-A6DF-B1010FD1E0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79157"/>
              </p:ext>
            </p:extLst>
          </p:nvPr>
        </p:nvGraphicFramePr>
        <p:xfrm>
          <a:off x="1007061" y="1332345"/>
          <a:ext cx="10307484" cy="4663440"/>
        </p:xfrm>
        <a:graphic>
          <a:graphicData uri="http://schemas.openxmlformats.org/drawingml/2006/table">
            <a:tbl>
              <a:tblPr firstRow="1" firstCol="1" bandRow="1"/>
              <a:tblGrid>
                <a:gridCol w="7032099">
                  <a:extLst>
                    <a:ext uri="{9D8B030D-6E8A-4147-A177-3AD203B41FA5}">
                      <a16:colId xmlns:a16="http://schemas.microsoft.com/office/drawing/2014/main" val="2166524470"/>
                    </a:ext>
                  </a:extLst>
                </a:gridCol>
                <a:gridCol w="3275385">
                  <a:extLst>
                    <a:ext uri="{9D8B030D-6E8A-4147-A177-3AD203B41FA5}">
                      <a16:colId xmlns:a16="http://schemas.microsoft.com/office/drawing/2014/main" val="35135983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id-ID" sz="1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Transaksi Sesuai Urutan Standar Umum Proses Bisnis</a:t>
                      </a:r>
                      <a:endParaRPr lang="en-ID" sz="1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Alternatif Penamaan </a:t>
                      </a:r>
                      <a:endParaRPr lang="en-ID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49706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628650" lvl="0" indent="-628650" algn="l">
                        <a:buFont typeface="+mj-lt"/>
                        <a:buAutoNum type="arabicPeriod"/>
                      </a:pPr>
                      <a:r>
                        <a:rPr lang="id-ID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pendanaan (pemenuhan modal baik melalui utang jangka panjang maupun penerbitan saham)</a:t>
                      </a:r>
                      <a:endParaRPr lang="en-ID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perolehan modal dan pengembaliannya</a:t>
                      </a:r>
                      <a:endParaRPr lang="en-ID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2428337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628650" lvl="0" indent="-628650" algn="l">
                        <a:buFont typeface="+mj-lt"/>
                        <a:buAutoNum type="arabicPeriod" startAt="2"/>
                      </a:pPr>
                      <a:r>
                        <a:rPr lang="id-ID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investasi (pada aset tetap)</a:t>
                      </a:r>
                      <a:endParaRPr lang="en-ID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pembelian dan pembayaran</a:t>
                      </a:r>
                      <a:endParaRPr lang="en-ID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587038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628650" marR="0" lvl="0" indent="-6286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3"/>
                        <a:tabLst/>
                        <a:defRPr/>
                      </a:pPr>
                      <a:r>
                        <a:rPr lang="id-ID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SDM (rekrutmen, diklat, penempatan, kompensasi, penghentian)</a:t>
                      </a:r>
                      <a:endParaRPr lang="en-ID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penggajian dan personalia</a:t>
                      </a:r>
                      <a:endParaRPr lang="en-ID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595289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28650" marR="0" lvl="0" indent="-6286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4"/>
                        <a:tabLst/>
                        <a:defRPr/>
                      </a:pPr>
                      <a:r>
                        <a:rPr lang="id-ID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pengeluaran (pengadaan barang dan jasa untuk kegiatan operasional)</a:t>
                      </a:r>
                      <a:endParaRPr lang="en-ID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pembelian dan pembayaran</a:t>
                      </a:r>
                      <a:endParaRPr lang="en-ID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995366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28650" marR="0" lvl="0" indent="-6286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5"/>
                        <a:tabLst/>
                        <a:defRPr/>
                      </a:pPr>
                      <a:r>
                        <a:rPr lang="id-ID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produksi/konversi (pengolahan bahan baku menjadi produk jadi)</a:t>
                      </a:r>
                      <a:endParaRPr lang="en-ID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persediaan dan penggudangan</a:t>
                      </a:r>
                      <a:endParaRPr lang="en-ID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2081851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marL="628650" lvl="0" indent="-628650" algn="l">
                        <a:buFont typeface="+mj-lt"/>
                        <a:buNone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      S</a:t>
                      </a:r>
                      <a:r>
                        <a:rPr lang="id-ID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iklus pendapatan (penjualan barang dan jasa yang menjadi aktivitas bisnis utama perusahaan).</a:t>
                      </a:r>
                      <a:endParaRPr lang="en-ID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penjualan dan pengumpulan piutang</a:t>
                      </a:r>
                      <a:endParaRPr lang="en-ID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1076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628650" lvl="0" indent="-628650" algn="l">
                        <a:buFont typeface="+mj-lt"/>
                        <a:buAutoNum type="arabicPeriod" startAt="7"/>
                      </a:pPr>
                      <a:r>
                        <a:rPr lang="id-ID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investasi (pada instrumen keuangan).</a:t>
                      </a:r>
                      <a:endParaRPr lang="en-ID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Audit kas dan instrumen keuangan</a:t>
                      </a:r>
                      <a:endParaRPr lang="en-ID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02134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628650" lvl="0" indent="-628650" algn="l">
                        <a:buFont typeface="+mj-lt"/>
                        <a:buAutoNum type="arabicPeriod" startAt="8"/>
                      </a:pPr>
                      <a:r>
                        <a:rPr lang="id-ID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kas (kas masuk dan kas keluar)</a:t>
                      </a:r>
                      <a:endParaRPr lang="en-ID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Audit kas dan instrumen keuangan</a:t>
                      </a:r>
                      <a:endParaRPr lang="en-ID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554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34096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1071419" y="501271"/>
            <a:ext cx="8894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RERANGKA PENGUJIAN AUDIT</a:t>
            </a:r>
            <a:endParaRPr lang="en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AA4D10B-79BF-4C26-AA76-2CE815873743}"/>
              </a:ext>
            </a:extLst>
          </p:cNvPr>
          <p:cNvSpPr txBox="1">
            <a:spLocks/>
          </p:cNvSpPr>
          <p:nvPr/>
        </p:nvSpPr>
        <p:spPr>
          <a:xfrm>
            <a:off x="1209963" y="1714120"/>
            <a:ext cx="10501746" cy="3162680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719138" indent="-719138"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 startAt="2"/>
            </a:pP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Completeness</a:t>
            </a:r>
          </a:p>
          <a:p>
            <a:pPr marL="719138" indent="-719138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Semua pengungkapan yang seharusnya dicantumkan, sudah dicantumkan dengan lengkap.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9138" indent="-719138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	</a:t>
            </a: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Classification and understandability</a:t>
            </a: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725" indent="-720725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Informasi keuangan disajikan dan dijelaskan dengan tepat, dan pengungkapan dinyatakan dengan jelas.</a:t>
            </a:r>
            <a:endParaRPr lang="id-ID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27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1071420" y="665022"/>
            <a:ext cx="9116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RERANGKA PENGUJIAN AUDIT</a:t>
            </a:r>
            <a:endParaRPr lang="en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AA4D10B-79BF-4C26-AA76-2CE815873743}"/>
              </a:ext>
            </a:extLst>
          </p:cNvPr>
          <p:cNvSpPr txBox="1">
            <a:spLocks/>
          </p:cNvSpPr>
          <p:nvPr/>
        </p:nvSpPr>
        <p:spPr>
          <a:xfrm>
            <a:off x="1062182" y="1720661"/>
            <a:ext cx="10067635" cy="2371048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None/>
              <a:tabLst>
                <a:tab pos="720725" algn="l"/>
              </a:tabLs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	</a:t>
            </a: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Accuracy and Valuation	</a:t>
            </a:r>
          </a:p>
          <a:p>
            <a:pPr marL="720725" indent="-720725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Informasi keuangan dan informasi lainnya diuangkapkan dengan wajar </a:t>
            </a:r>
            <a:r>
              <a:rPr lang="id-ID" sz="3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(fairly disclosed) </a:t>
            </a: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 dalam jumlah yang benar </a:t>
            </a:r>
            <a:r>
              <a:rPr lang="id-ID" sz="3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(appropriate amounts).</a:t>
            </a:r>
            <a:endParaRPr lang="id-ID" sz="32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9138" indent="-719138">
              <a:spcBef>
                <a:spcPts val="0"/>
              </a:spcBef>
              <a:spcAft>
                <a:spcPts val="0"/>
              </a:spcAft>
              <a:buNone/>
            </a:pPr>
            <a:endParaRPr lang="id-ID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7622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1136073" y="657515"/>
            <a:ext cx="10714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POTENSI SALAH SAJI LAPORAN KEUANGAN</a:t>
            </a:r>
            <a:endParaRPr lang="en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AA4D10B-79BF-4C26-AA76-2CE815873743}"/>
              </a:ext>
            </a:extLst>
          </p:cNvPr>
          <p:cNvSpPr txBox="1">
            <a:spLocks/>
          </p:cNvSpPr>
          <p:nvPr/>
        </p:nvSpPr>
        <p:spPr>
          <a:xfrm>
            <a:off x="1136073" y="1635224"/>
            <a:ext cx="10566400" cy="4119032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Salah saji atau kesalahan pelaporan keuangan dapat disebabkan oleh dua sifat kesalahan, yaitu:</a:t>
            </a:r>
          </a:p>
          <a:p>
            <a:pPr marL="719138" indent="-719138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id-ID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Kesalahan tidak disengaja (error)</a:t>
            </a:r>
          </a:p>
          <a:p>
            <a:pPr marL="719138" indent="-719138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id-ID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Kesalahan disengaja (fraud)</a:t>
            </a:r>
          </a:p>
          <a:p>
            <a:pPr marL="719138" indent="-719138"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 lang="id-ID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id-ID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Potensi salah saji dipengaruhi oleh </a:t>
            </a:r>
            <a:r>
              <a:rPr lang="id-ID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tingkat kecukupan</a:t>
            </a:r>
            <a:r>
              <a:rPr lang="id-ID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dan </a:t>
            </a:r>
            <a:r>
              <a:rPr lang="id-ID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tingkat efektifitas</a:t>
            </a:r>
            <a:r>
              <a:rPr lang="id-ID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SPI (Sistem Pengendalian Internal). </a:t>
            </a:r>
          </a:p>
          <a:p>
            <a:pPr marL="719138" indent="-719138">
              <a:spcBef>
                <a:spcPts val="0"/>
              </a:spcBef>
              <a:spcAft>
                <a:spcPts val="0"/>
              </a:spcAft>
              <a:buNone/>
            </a:pPr>
            <a:endParaRPr lang="id-ID" sz="32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329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1062182" y="452583"/>
            <a:ext cx="11120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POTENSI SALAH SAJI LAPORAN KEUANGAN</a:t>
            </a:r>
            <a:endParaRPr kumimoji="0" lang="en-ID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AA4D10B-79BF-4C26-AA76-2CE815873743}"/>
              </a:ext>
            </a:extLst>
          </p:cNvPr>
          <p:cNvSpPr txBox="1">
            <a:spLocks/>
          </p:cNvSpPr>
          <p:nvPr/>
        </p:nvSpPr>
        <p:spPr>
          <a:xfrm>
            <a:off x="1062182" y="1480320"/>
            <a:ext cx="10335491" cy="4045141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Bentuk salah saji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lain</a:t>
            </a: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95350" indent="-895350"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Kesalahan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klasifikasi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kesalahan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95350" indent="-895350"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Saldo akun dilaporkan lebih besar atau lebih rendah dari saldo akun yang sesungguhnya,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jumlah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signifikan.</a:t>
            </a:r>
          </a:p>
          <a:p>
            <a:pPr marL="895350" indent="-895350"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Pengungkapan atau penjelasan terhadap saldo akun sangat tidak memadai.</a:t>
            </a:r>
          </a:p>
          <a:p>
            <a:pPr marL="719138" marR="0" lvl="0" indent="-71913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992A"/>
              </a:buClr>
              <a:buSzPct val="115000"/>
              <a:buFont typeface="Arial"/>
              <a:buNone/>
              <a:tabLst/>
              <a:defRPr/>
            </a:pPr>
            <a:endParaRPr kumimoji="0" lang="id-ID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7628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1062182" y="755940"/>
            <a:ext cx="7527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FAKTOR PENYEBAB SALAH SAJI</a:t>
            </a:r>
            <a:endParaRPr kumimoji="0" lang="en-ID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AA4D10B-79BF-4C26-AA76-2CE815873743}"/>
              </a:ext>
            </a:extLst>
          </p:cNvPr>
          <p:cNvSpPr txBox="1">
            <a:spLocks/>
          </p:cNvSpPr>
          <p:nvPr/>
        </p:nvSpPr>
        <p:spPr>
          <a:xfrm>
            <a:off x="1062183" y="1773768"/>
            <a:ext cx="10215418" cy="3888124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895350" indent="-895350"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Terjadi Kesalahan pada bukti transaksi, misalnya kesalahan perkalian, penjumlahan dst.</a:t>
            </a: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5350" indent="-895350"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Terjadi markup transaksi.</a:t>
            </a: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5350" indent="-895350"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Terjadi transaksi fiktif/bukti palsu.</a:t>
            </a: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5350" indent="-895350"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Terjadi kesalahan pembukuan, baik kesalahan klasifikasi dan atau kesalahan penulisan jumlah.</a:t>
            </a: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5350" indent="-895350"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Terjadi kesalahan pisah batas (cut-off) pencatatan transaksi. </a:t>
            </a:r>
            <a:endParaRPr kumimoji="0" lang="id-ID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4513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1145309" y="751514"/>
            <a:ext cx="91162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ILUSTRASI PENGUJIAN AUDIT</a:t>
            </a:r>
            <a:endParaRPr kumimoji="0" lang="en-ID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AA4D10B-79BF-4C26-AA76-2CE815873743}"/>
              </a:ext>
            </a:extLst>
          </p:cNvPr>
          <p:cNvSpPr txBox="1">
            <a:spLocks/>
          </p:cNvSpPr>
          <p:nvPr/>
        </p:nvSpPr>
        <p:spPr>
          <a:xfrm>
            <a:off x="1145309" y="1617998"/>
            <a:ext cx="10363200" cy="4113165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spcBef>
                <a:spcPts val="0"/>
              </a:spcBef>
              <a:spcAft>
                <a:spcPts val="0"/>
              </a:spcAft>
              <a:buClrTx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Saldo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Piutang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Dagang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Rp300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juta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09600" indent="-609600">
              <a:spcBef>
                <a:spcPts val="0"/>
              </a:spcBef>
              <a:spcAft>
                <a:spcPts val="0"/>
              </a:spcAft>
              <a:buClrTx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asersi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Eksistensi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Terjadinya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2" indent="-742950">
              <a:spcBef>
                <a:spcPts val="0"/>
              </a:spcBef>
              <a:spcAft>
                <a:spcPts val="0"/>
              </a:spcAft>
              <a:buClrTx/>
              <a:buFontTx/>
              <a:buAutoNum type="arabicPeriod"/>
            </a:pP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Membuktikan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bahwa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piutang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misalnya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konfirmasi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piutang</a:t>
            </a: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d-ID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2" indent="-742950">
              <a:spcBef>
                <a:spcPts val="0"/>
              </a:spcBef>
              <a:spcAft>
                <a:spcPts val="0"/>
              </a:spcAft>
              <a:buClrTx/>
              <a:buFontTx/>
              <a:buAutoNum type="arabicPeriod"/>
            </a:pP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embuktikan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bahwa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piutang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benar-benar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terjadi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misalnya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memeriksa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faktur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kredit</a:t>
            </a: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id-ID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melakukan prosedur vouching</a:t>
            </a: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7903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1071420" y="657516"/>
            <a:ext cx="74999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ILUSTRASI PENGUJIAN AUDIT</a:t>
            </a:r>
            <a:endParaRPr kumimoji="0" lang="en-ID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AA4D10B-79BF-4C26-AA76-2CE815873743}"/>
              </a:ext>
            </a:extLst>
          </p:cNvPr>
          <p:cNvSpPr txBox="1">
            <a:spLocks/>
          </p:cNvSpPr>
          <p:nvPr/>
        </p:nvSpPr>
        <p:spPr>
          <a:xfrm>
            <a:off x="960582" y="1798108"/>
            <a:ext cx="10640291" cy="3817601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spcBef>
                <a:spcPts val="0"/>
              </a:spcBef>
              <a:spcAft>
                <a:spcPts val="0"/>
              </a:spcAft>
              <a:buClrTx/>
            </a:pP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asersi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Kelengkapan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609600" indent="-609600">
              <a:spcBef>
                <a:spcPts val="0"/>
              </a:spcBef>
              <a:spcAft>
                <a:spcPts val="0"/>
              </a:spcAft>
              <a:buClrTx/>
            </a:pPr>
            <a:endParaRPr lang="id-ID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808038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 startAt="3"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Menguji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membuktikan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kemungkinan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adanya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piutang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belum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dicatat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dilaporkan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saldo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piutang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misalnya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menelusur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bukti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piutang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faktur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kredit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buku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jurnal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buku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pembantu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buku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besar</a:t>
            </a: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(melakukan prosedur tracing)</a:t>
            </a: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2279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1016000" y="341747"/>
            <a:ext cx="11120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ILUSTRASI PENGUJIAN AUDIT</a:t>
            </a:r>
            <a:endParaRPr kumimoji="0" lang="en-ID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AA4D10B-79BF-4C26-AA76-2CE815873743}"/>
              </a:ext>
            </a:extLst>
          </p:cNvPr>
          <p:cNvSpPr txBox="1">
            <a:spLocks/>
          </p:cNvSpPr>
          <p:nvPr/>
        </p:nvSpPr>
        <p:spPr>
          <a:xfrm>
            <a:off x="1080655" y="1299350"/>
            <a:ext cx="10557163" cy="4417959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spcBef>
                <a:spcPts val="0"/>
              </a:spcBef>
              <a:spcAft>
                <a:spcPts val="0"/>
              </a:spcAft>
              <a:buClrTx/>
            </a:pP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asersi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Hak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Kewajiban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id-ID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2" indent="-750888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 startAt="4"/>
            </a:pP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Membuktikan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bahwa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piutang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hak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misalnya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menguji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pisah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batas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(cut-off)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ingat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syarat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FOB Shipping Point/</a:t>
            </a:r>
            <a:b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Destination –</a:t>
            </a: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371600" lvl="2" indent="-750888">
              <a:spcBef>
                <a:spcPts val="0"/>
              </a:spcBef>
              <a:spcAft>
                <a:spcPts val="0"/>
              </a:spcAft>
              <a:buClrTx/>
              <a:buFontTx/>
              <a:buAutoNum type="arabicPeriod" startAt="4"/>
            </a:pP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embuktikan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tidaknya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kewajiban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balik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piutang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misalnya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piutang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jaminan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utang,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dijual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garansi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/sales with recourse.</a:t>
            </a:r>
          </a:p>
        </p:txBody>
      </p:sp>
    </p:spTree>
    <p:extLst>
      <p:ext uri="{BB962C8B-B14F-4D97-AF65-F5344CB8AC3E}">
        <p14:creationId xmlns:p14="http://schemas.microsoft.com/office/powerpoint/2010/main" val="14418093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1209964" y="535710"/>
            <a:ext cx="10261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ILUSTRASI PENGUJIAN AUDIT</a:t>
            </a:r>
            <a:endParaRPr kumimoji="0" lang="en-ID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AA4D10B-79BF-4C26-AA76-2CE815873743}"/>
              </a:ext>
            </a:extLst>
          </p:cNvPr>
          <p:cNvSpPr txBox="1">
            <a:spLocks/>
          </p:cNvSpPr>
          <p:nvPr/>
        </p:nvSpPr>
        <p:spPr>
          <a:xfrm>
            <a:off x="1209964" y="1621800"/>
            <a:ext cx="10418619" cy="3753764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spcBef>
                <a:spcPts val="0"/>
              </a:spcBef>
              <a:spcAft>
                <a:spcPts val="0"/>
              </a:spcAft>
              <a:buClrTx/>
            </a:pP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asersi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Penilaian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Alokasi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id-ID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spcBef>
                <a:spcPts val="0"/>
              </a:spcBef>
              <a:spcAft>
                <a:spcPts val="0"/>
              </a:spcAft>
            </a:pPr>
            <a:endParaRPr lang="en-US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808038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 startAt="6"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Menguji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kewajaran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pencadangan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piutang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penghapusan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piutang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misalnya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mereview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penentuan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persentase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kerugian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piutang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membandingkan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persentase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sebelumnya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dan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menghitung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kembali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jumlah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kerugian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piutang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dicadangkan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37347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965200" y="508001"/>
            <a:ext cx="97443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ILUSTRASI PENGUJIAN AUDIT</a:t>
            </a:r>
            <a:endParaRPr kumimoji="0" lang="en-ID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AA4D10B-79BF-4C26-AA76-2CE815873743}"/>
              </a:ext>
            </a:extLst>
          </p:cNvPr>
          <p:cNvSpPr txBox="1">
            <a:spLocks/>
          </p:cNvSpPr>
          <p:nvPr/>
        </p:nvSpPr>
        <p:spPr>
          <a:xfrm>
            <a:off x="965200" y="1482846"/>
            <a:ext cx="10261599" cy="4317182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spcBef>
                <a:spcPts val="0"/>
              </a:spcBef>
              <a:spcAft>
                <a:spcPts val="0"/>
              </a:spcAft>
              <a:buClrTx/>
            </a:pP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asersi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Penyajian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Pengungkapan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371600" lvl="2" indent="-750888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 startAt="7"/>
            </a:pP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Meriview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ketepatan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penyajian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piutang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neraca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misalnya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penempatan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piutang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jangka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pendek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jangka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panjang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pelaporan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cadangan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kerugian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piutang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id-ID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2" indent="-750888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 startAt="7"/>
            </a:pP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Mereview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kecukupan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pengungkapan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saldo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piutang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misalnya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pengungkapan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adanya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piutang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dijaminkan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adanya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piutang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bergaransi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4420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826B424D-391B-4C8B-BCB6-5D4B4791E580}"/>
              </a:ext>
            </a:extLst>
          </p:cNvPr>
          <p:cNvSpPr/>
          <p:nvPr/>
        </p:nvSpPr>
        <p:spPr>
          <a:xfrm>
            <a:off x="1219200" y="528782"/>
            <a:ext cx="9753600" cy="580043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praktik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jadi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dilaksanakan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simultan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serentak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bersamaan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keseluruhan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siklus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masing-masing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oleh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 yang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berbeda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ID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D" sz="3600" dirty="0"/>
          </a:p>
        </p:txBody>
      </p:sp>
    </p:spTree>
    <p:extLst>
      <p:ext uri="{BB962C8B-B14F-4D97-AF65-F5344CB8AC3E}">
        <p14:creationId xmlns:p14="http://schemas.microsoft.com/office/powerpoint/2010/main" val="39636975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1071419" y="397165"/>
            <a:ext cx="11120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PEMAHAMAN DAN PENGUJIAN SPI</a:t>
            </a:r>
            <a:endParaRPr kumimoji="0" lang="en-ID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AA4D10B-79BF-4C26-AA76-2CE815873743}"/>
              </a:ext>
            </a:extLst>
          </p:cNvPr>
          <p:cNvSpPr txBox="1">
            <a:spLocks/>
          </p:cNvSpPr>
          <p:nvPr/>
        </p:nvSpPr>
        <p:spPr>
          <a:xfrm>
            <a:off x="1140690" y="1344707"/>
            <a:ext cx="10261599" cy="4492675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534988" indent="-534988">
              <a:spcBef>
                <a:spcPts val="0"/>
              </a:spcBef>
              <a:spcAft>
                <a:spcPts val="0"/>
              </a:spcAft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kuangan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Akuntansi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dan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Pengendalian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Internal (SPI) –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Kualitas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SPI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menentukan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kualitas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34988" indent="-534988">
              <a:spcBef>
                <a:spcPts val="0"/>
              </a:spcBef>
              <a:spcAft>
                <a:spcPts val="0"/>
              </a:spcAft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pemahaman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Pengendalian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Internal (SPI)</a:t>
            </a:r>
            <a:endParaRPr lang="id-ID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5713" lvl="1" indent="-720725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</a:pP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Memahami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pengendalian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siklus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pendapatan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5713" lvl="1" indent="-720725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</a:pP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Menguji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KECUKUPAN dan EFEKTIFITAS SPI 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siklus pendapatan.</a:t>
            </a:r>
          </a:p>
          <a:p>
            <a:pPr marL="1255713" lvl="1" indent="-720725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</a:pP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Mengukur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tingkat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potensi </a:t>
            </a:r>
            <a:r>
              <a:rPr lang="id-ID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kesalahan dan kecurangan.</a:t>
            </a:r>
          </a:p>
          <a:p>
            <a:pPr marL="1255713" lvl="1" indent="-720725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</a:pP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Menentukan: </a:t>
            </a:r>
            <a:r>
              <a:rPr lang="id-ID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sifat, saat, dan luas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audit.</a:t>
            </a:r>
            <a:endParaRPr lang="id-ID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9507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1163782" y="344298"/>
            <a:ext cx="11120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 PEMAHAMAN SPI</a:t>
            </a:r>
            <a:endParaRPr kumimoji="0" lang="en-ID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AA4D10B-79BF-4C26-AA76-2CE815873743}"/>
              </a:ext>
            </a:extLst>
          </p:cNvPr>
          <p:cNvSpPr txBox="1">
            <a:spLocks/>
          </p:cNvSpPr>
          <p:nvPr/>
        </p:nvSpPr>
        <p:spPr>
          <a:xfrm>
            <a:off x="1163782" y="1487463"/>
            <a:ext cx="10178473" cy="4104746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81088" lvl="1" indent="-1081088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</a:pP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Memahami fungsi-fungsi organisasi, termasuk tugas dan tanggungjawab masing-masing fungsi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1088" lvl="1" indent="-1081088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</a:pP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Memahami dokumen pembukuan, termasuk dokumen transaksi.</a:t>
            </a:r>
          </a:p>
          <a:p>
            <a:pPr marL="1081088" lvl="1" indent="-1081088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</a:pP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Memahami teknologi informasi yang digunakan.</a:t>
            </a:r>
          </a:p>
          <a:p>
            <a:pPr marL="1081088" lvl="1" indent="-1081088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</a:pP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Memahami kualifikasi SDM.</a:t>
            </a:r>
          </a:p>
          <a:p>
            <a:pPr marL="1081088" lvl="1" indent="-1081088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</a:pP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Memahami sistem pengendalian dan pengawasan yang berlaku.</a:t>
            </a:r>
          </a:p>
        </p:txBody>
      </p:sp>
    </p:spTree>
    <p:extLst>
      <p:ext uri="{BB962C8B-B14F-4D97-AF65-F5344CB8AC3E}">
        <p14:creationId xmlns:p14="http://schemas.microsoft.com/office/powerpoint/2010/main" val="10446404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1062183" y="517237"/>
            <a:ext cx="9910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 PEMAHAMAN SPI</a:t>
            </a:r>
            <a:endParaRPr kumimoji="0" lang="en-ID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AA4D10B-79BF-4C26-AA76-2CE815873743}"/>
              </a:ext>
            </a:extLst>
          </p:cNvPr>
          <p:cNvSpPr txBox="1">
            <a:spLocks/>
          </p:cNvSpPr>
          <p:nvPr/>
        </p:nvSpPr>
        <p:spPr>
          <a:xfrm>
            <a:off x="1136074" y="1635246"/>
            <a:ext cx="10261599" cy="4012382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534988" indent="-534988">
              <a:spcBef>
                <a:spcPts val="0"/>
              </a:spcBef>
              <a:spcAft>
                <a:spcPts val="0"/>
              </a:spcAft>
              <a:buClrTx/>
            </a:pP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 SPI dilakukan dengan cara mem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andingkan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 SPI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pelaksanaan SPI.</a:t>
            </a:r>
          </a:p>
          <a:p>
            <a:pPr marL="534988" indent="-534988">
              <a:spcBef>
                <a:spcPts val="0"/>
              </a:spcBef>
              <a:spcAft>
                <a:spcPts val="0"/>
              </a:spcAft>
              <a:buClrTx/>
            </a:pPr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4988" indent="-534988">
              <a:spcBef>
                <a:spcPts val="0"/>
              </a:spcBef>
              <a:spcAft>
                <a:spcPts val="0"/>
              </a:spcAft>
              <a:buClrTx/>
            </a:pP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Alasan pengujian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adanya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potensi</a:t>
            </a: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255713" lvl="1" indent="-72390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 tidak dipatuhi</a:t>
            </a:r>
          </a:p>
          <a:p>
            <a:pPr marL="1255713" lvl="1" indent="-72390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 tidak memadai</a:t>
            </a:r>
          </a:p>
          <a:p>
            <a:pPr marL="1255713" lvl="1" indent="-72390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Operator SPI tidak memenuhi kualifikasi</a:t>
            </a:r>
          </a:p>
        </p:txBody>
      </p:sp>
    </p:spTree>
    <p:extLst>
      <p:ext uri="{BB962C8B-B14F-4D97-AF65-F5344CB8AC3E}">
        <p14:creationId xmlns:p14="http://schemas.microsoft.com/office/powerpoint/2010/main" val="8808328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1071419" y="477815"/>
            <a:ext cx="11120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CAKUPAN PENGUJIAN SPI</a:t>
            </a:r>
            <a:endParaRPr kumimoji="0" lang="en-ID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AA4D10B-79BF-4C26-AA76-2CE815873743}"/>
              </a:ext>
            </a:extLst>
          </p:cNvPr>
          <p:cNvSpPr txBox="1">
            <a:spLocks/>
          </p:cNvSpPr>
          <p:nvPr/>
        </p:nvSpPr>
        <p:spPr>
          <a:xfrm>
            <a:off x="1163783" y="1591168"/>
            <a:ext cx="10261599" cy="3675664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1" indent="-742950">
              <a:spcBef>
                <a:spcPts val="0"/>
              </a:spcBef>
              <a:spcAft>
                <a:spcPts val="0"/>
              </a:spcAft>
              <a:buClrTx/>
            </a:pP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 kesesuaian praktik dengan kebijakan dan prosedur yang berlaku.</a:t>
            </a:r>
          </a:p>
          <a:p>
            <a:pPr lvl="1" indent="-742950">
              <a:spcBef>
                <a:spcPts val="0"/>
              </a:spcBef>
              <a:spcAft>
                <a:spcPts val="0"/>
              </a:spcAft>
              <a:buClrTx/>
            </a:pP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 konsistensi praktik.</a:t>
            </a:r>
          </a:p>
          <a:p>
            <a:pPr lvl="1" indent="-742950">
              <a:spcBef>
                <a:spcPts val="0"/>
              </a:spcBef>
              <a:spcAft>
                <a:spcPts val="0"/>
              </a:spcAft>
              <a:buClrTx/>
            </a:pP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 kecukupan SPI dalam mencegah potensi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kesalahan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kecurangan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742950">
              <a:spcBef>
                <a:spcPts val="0"/>
              </a:spcBef>
              <a:spcAft>
                <a:spcPts val="0"/>
              </a:spcAft>
              <a:buClrTx/>
            </a:pP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 kualifikasi operator sistem (pemahaman dan keterampilan dalam mengoperasikan sistem).</a:t>
            </a:r>
          </a:p>
        </p:txBody>
      </p:sp>
    </p:spTree>
    <p:extLst>
      <p:ext uri="{BB962C8B-B14F-4D97-AF65-F5344CB8AC3E}">
        <p14:creationId xmlns:p14="http://schemas.microsoft.com/office/powerpoint/2010/main" val="24044307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1071419" y="505320"/>
            <a:ext cx="10261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DOKUMENTASI SPI</a:t>
            </a:r>
            <a:endParaRPr kumimoji="0" lang="en-ID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AA4D10B-79BF-4C26-AA76-2CE815873743}"/>
              </a:ext>
            </a:extLst>
          </p:cNvPr>
          <p:cNvSpPr txBox="1">
            <a:spLocks/>
          </p:cNvSpPr>
          <p:nvPr/>
        </p:nvSpPr>
        <p:spPr>
          <a:xfrm>
            <a:off x="1071418" y="1514969"/>
            <a:ext cx="10261599" cy="4322414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539750" indent="-539750">
              <a:spcBef>
                <a:spcPts val="0"/>
              </a:spcBef>
              <a:spcAft>
                <a:spcPts val="0"/>
              </a:spcAft>
              <a:buClrTx/>
            </a:pP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Salah satu elemen penting dalam SPI adalah </a:t>
            </a:r>
            <a:r>
              <a:rPr lang="id-ID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kecukupan dokumen pembukuan</a:t>
            </a: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yang mencakup:</a:t>
            </a:r>
          </a:p>
          <a:p>
            <a:pPr marL="1258888" lvl="1" indent="-719138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 transaksi.</a:t>
            </a:r>
            <a:endParaRPr lang="id-ID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8888" lvl="1" indent="-719138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 pembukuan transaksi.</a:t>
            </a:r>
          </a:p>
          <a:p>
            <a:pPr marL="1258888" lvl="1" indent="-719138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 pelaporan transaksi.</a:t>
            </a:r>
          </a:p>
          <a:p>
            <a:pPr marL="534988" indent="-534988">
              <a:spcBef>
                <a:spcPts val="0"/>
              </a:spcBef>
              <a:spcAft>
                <a:spcPts val="0"/>
              </a:spcAft>
              <a:buClrTx/>
            </a:pP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 pembukuan merupakan alat kontrol pelaksanaan transaksi bisnis.</a:t>
            </a:r>
          </a:p>
          <a:p>
            <a:pPr marL="534988" indent="-534988">
              <a:spcBef>
                <a:spcPts val="0"/>
              </a:spcBef>
              <a:spcAft>
                <a:spcPts val="0"/>
              </a:spcAft>
              <a:buClrTx/>
            </a:pP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 pembukuan bisa dalam bentuk MANUAL atau DIGITAL.</a:t>
            </a:r>
          </a:p>
        </p:txBody>
      </p:sp>
    </p:spTree>
    <p:extLst>
      <p:ext uri="{BB962C8B-B14F-4D97-AF65-F5344CB8AC3E}">
        <p14:creationId xmlns:p14="http://schemas.microsoft.com/office/powerpoint/2010/main" val="67304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1071419" y="424874"/>
            <a:ext cx="11120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DOKUMENTASI SPI</a:t>
            </a:r>
            <a:endParaRPr kumimoji="0" lang="en-ID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AA4D10B-79BF-4C26-AA76-2CE815873743}"/>
              </a:ext>
            </a:extLst>
          </p:cNvPr>
          <p:cNvSpPr txBox="1">
            <a:spLocks/>
          </p:cNvSpPr>
          <p:nvPr/>
        </p:nvSpPr>
        <p:spPr>
          <a:xfrm>
            <a:off x="1145309" y="1529026"/>
            <a:ext cx="10363200" cy="4058973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720725" indent="-720725">
              <a:spcBef>
                <a:spcPts val="0"/>
              </a:spcBef>
              <a:spcAft>
                <a:spcPts val="0"/>
              </a:spcAft>
              <a:buClrTx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okumen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SPI,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termasuk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dalamnya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pembukuan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menjadi salah satu objek audit yang utama, yang diuji secara sampling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725" indent="-720725">
              <a:spcBef>
                <a:spcPts val="0"/>
              </a:spcBef>
              <a:spcAft>
                <a:spcPts val="0"/>
              </a:spcAft>
              <a:buClrTx/>
            </a:pP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Dua aspek penting dalam pengujian </a:t>
            </a:r>
            <a:r>
              <a:rPr lang="id-ID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 pembukuan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adalah:</a:t>
            </a:r>
          </a:p>
          <a:p>
            <a:pPr marL="1255713" lvl="1" indent="-534988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 validitas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255713" lvl="1" indent="-534988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 ketepatan perlakuan akuntansi.</a:t>
            </a:r>
          </a:p>
          <a:p>
            <a:pPr marL="720725" indent="-720725">
              <a:spcBef>
                <a:spcPts val="0"/>
              </a:spcBef>
              <a:spcAft>
                <a:spcPts val="0"/>
              </a:spcAft>
            </a:pPr>
            <a:r>
              <a:rPr lang="id-ID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Faktor TI berpengaruh besar terhadap tingkat validitas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</a:t>
            </a:r>
            <a:r>
              <a:rPr lang="id-ID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kebutuhan pengujian 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r>
              <a:rPr lang="id-ID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82438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1173170" y="626242"/>
            <a:ext cx="99843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ALUR AKUNTANSI VS ALUR AUDIT - REVIU</a:t>
            </a:r>
            <a:endParaRPr kumimoji="0" lang="en-ID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lowchart: Process 6">
            <a:extLst>
              <a:ext uri="{FF2B5EF4-FFF2-40B4-BE49-F238E27FC236}">
                <a16:creationId xmlns:a16="http://schemas.microsoft.com/office/drawing/2014/main" id="{CBE651AB-3760-4EBF-BBAB-B7DA3D9823B0}"/>
              </a:ext>
            </a:extLst>
          </p:cNvPr>
          <p:cNvSpPr/>
          <p:nvPr/>
        </p:nvSpPr>
        <p:spPr>
          <a:xfrm>
            <a:off x="5016277" y="1925148"/>
            <a:ext cx="2298141" cy="1281324"/>
          </a:xfrm>
          <a:prstGeom prst="flowChartProcess">
            <a:avLst/>
          </a:prstGeom>
          <a:solidFill>
            <a:srgbClr val="FF9933"/>
          </a:solidFill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Proses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>
                <a:solidFill>
                  <a:prstClr val="white"/>
                </a:solidFill>
                <a:latin typeface="Arial"/>
              </a:rPr>
              <a:t>  </a:t>
            </a:r>
            <a:r>
              <a:rPr lang="en-US" sz="2400" b="1" kern="0" dirty="0" err="1">
                <a:solidFill>
                  <a:prstClr val="white"/>
                </a:solidFill>
                <a:latin typeface="Arial"/>
              </a:rPr>
              <a:t>Akuntansi</a:t>
            </a:r>
            <a:endParaRPr kumimoji="0" lang="id-ID" sz="2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Flowchart: Document 7">
            <a:extLst>
              <a:ext uri="{FF2B5EF4-FFF2-40B4-BE49-F238E27FC236}">
                <a16:creationId xmlns:a16="http://schemas.microsoft.com/office/drawing/2014/main" id="{D872A87F-25DC-49E5-B3A3-CB39108AB9ED}"/>
              </a:ext>
            </a:extLst>
          </p:cNvPr>
          <p:cNvSpPr/>
          <p:nvPr/>
        </p:nvSpPr>
        <p:spPr>
          <a:xfrm>
            <a:off x="8681590" y="1923448"/>
            <a:ext cx="2071702" cy="1384025"/>
          </a:xfrm>
          <a:prstGeom prst="flowChartDocument">
            <a:avLst/>
          </a:prstGeom>
          <a:solidFill>
            <a:srgbClr val="CEB966">
              <a:lumMod val="75000"/>
            </a:srgbClr>
          </a:solidFill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Laporan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>
                <a:solidFill>
                  <a:prstClr val="white"/>
                </a:solidFill>
                <a:latin typeface="Arial"/>
              </a:rPr>
              <a:t>  </a:t>
            </a:r>
            <a:r>
              <a:rPr lang="en-US" sz="2400" b="1" kern="0" dirty="0" err="1">
                <a:solidFill>
                  <a:prstClr val="white"/>
                </a:solidFill>
                <a:latin typeface="Arial"/>
              </a:rPr>
              <a:t>Keuangan</a:t>
            </a:r>
            <a:endParaRPr kumimoji="0" lang="id-ID" sz="2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Flowchart: Document 8">
            <a:extLst>
              <a:ext uri="{FF2B5EF4-FFF2-40B4-BE49-F238E27FC236}">
                <a16:creationId xmlns:a16="http://schemas.microsoft.com/office/drawing/2014/main" id="{B75B629C-26E5-4396-831D-3FFA4B3FB5DC}"/>
              </a:ext>
            </a:extLst>
          </p:cNvPr>
          <p:cNvSpPr/>
          <p:nvPr/>
        </p:nvSpPr>
        <p:spPr>
          <a:xfrm>
            <a:off x="1367272" y="1925148"/>
            <a:ext cx="2143140" cy="1500198"/>
          </a:xfrm>
          <a:prstGeom prst="flowChartDocument">
            <a:avLst/>
          </a:prstGeom>
          <a:solidFill>
            <a:srgbClr val="CEB966">
              <a:lumMod val="75000"/>
            </a:srgbClr>
          </a:solidFill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Dokumen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err="1">
                <a:solidFill>
                  <a:prstClr val="white"/>
                </a:solidFill>
                <a:latin typeface="Arial"/>
              </a:rPr>
              <a:t>Transaksi</a:t>
            </a:r>
            <a:endParaRPr kumimoji="0" lang="id-ID" sz="2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5D3944B-FE98-483D-B0AD-51DA98166CDE}"/>
              </a:ext>
            </a:extLst>
          </p:cNvPr>
          <p:cNvCxnSpPr>
            <a:cxnSpLocks/>
          </p:cNvCxnSpPr>
          <p:nvPr/>
        </p:nvCxnSpPr>
        <p:spPr>
          <a:xfrm flipV="1">
            <a:off x="2125059" y="4120994"/>
            <a:ext cx="5698141" cy="1"/>
          </a:xfrm>
          <a:prstGeom prst="line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F223BD9-853A-4C53-9A6D-58ECA0A862C7}"/>
              </a:ext>
            </a:extLst>
          </p:cNvPr>
          <p:cNvSpPr txBox="1"/>
          <p:nvPr/>
        </p:nvSpPr>
        <p:spPr>
          <a:xfrm>
            <a:off x="8345211" y="3660246"/>
            <a:ext cx="2943819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id-ID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Alur Akuntansi</a:t>
            </a:r>
          </a:p>
          <a:p>
            <a:pPr defTabSz="914400"/>
            <a: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id-ID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Berbasis SAK</a:t>
            </a:r>
            <a: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  <a:endParaRPr lang="id-ID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08B6320-0EA4-44FA-BC82-C92FD1C746A7}"/>
              </a:ext>
            </a:extLst>
          </p:cNvPr>
          <p:cNvCxnSpPr>
            <a:cxnSpLocks/>
          </p:cNvCxnSpPr>
          <p:nvPr/>
        </p:nvCxnSpPr>
        <p:spPr>
          <a:xfrm>
            <a:off x="2095079" y="5048378"/>
            <a:ext cx="5728121" cy="5577"/>
          </a:xfrm>
          <a:prstGeom prst="line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headEnd type="triangle" w="med" len="med"/>
            <a:tailEnd type="none" w="med" len="med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584F180-6070-47F2-A544-EBE77277BBAC}"/>
              </a:ext>
            </a:extLst>
          </p:cNvPr>
          <p:cNvSpPr txBox="1"/>
          <p:nvPr/>
        </p:nvSpPr>
        <p:spPr>
          <a:xfrm>
            <a:off x="8343994" y="4767070"/>
            <a:ext cx="2945037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defTabSz="914400"/>
            <a:r>
              <a:rPr lang="id-ID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Alur Pengauditan</a:t>
            </a:r>
          </a:p>
          <a:p>
            <a:pPr defTabSz="914400"/>
            <a: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id-ID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Berbasis SPAP</a:t>
            </a:r>
            <a: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  <a:endParaRPr lang="id-ID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171D00F-E63A-4DA1-B117-51CDBE0CCFFF}"/>
              </a:ext>
            </a:extLst>
          </p:cNvPr>
          <p:cNvCxnSpPr>
            <a:cxnSpLocks/>
          </p:cNvCxnSpPr>
          <p:nvPr/>
        </p:nvCxnSpPr>
        <p:spPr>
          <a:xfrm>
            <a:off x="2102573" y="5534153"/>
            <a:ext cx="5743111" cy="0"/>
          </a:xfrm>
          <a:prstGeom prst="line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EE1951F6-C178-42AA-83B0-9A6459D20214}"/>
              </a:ext>
            </a:extLst>
          </p:cNvPr>
          <p:cNvSpPr txBox="1"/>
          <p:nvPr/>
        </p:nvSpPr>
        <p:spPr>
          <a:xfrm>
            <a:off x="4306577" y="4586713"/>
            <a:ext cx="1624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Vouching</a:t>
            </a:r>
            <a:endParaRPr lang="en-ID" sz="2400" b="1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78C9FD2-9943-489F-BD5A-E139B3866BE1}"/>
              </a:ext>
            </a:extLst>
          </p:cNvPr>
          <p:cNvSpPr txBox="1"/>
          <p:nvPr/>
        </p:nvSpPr>
        <p:spPr>
          <a:xfrm>
            <a:off x="4336774" y="5081574"/>
            <a:ext cx="1274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Tracing</a:t>
            </a:r>
            <a:endParaRPr lang="en-ID" sz="2400" b="1" dirty="0">
              <a:solidFill>
                <a:schemeClr val="bg1"/>
              </a:solidFill>
            </a:endParaRP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07F79CBD-78C0-4A32-910A-5DB784517F43}"/>
              </a:ext>
            </a:extLst>
          </p:cNvPr>
          <p:cNvSpPr/>
          <p:nvPr/>
        </p:nvSpPr>
        <p:spPr>
          <a:xfrm>
            <a:off x="3825380" y="2330606"/>
            <a:ext cx="849745" cy="5172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845FA1C8-CD4B-4695-94D6-FA1924D57FC6}"/>
              </a:ext>
            </a:extLst>
          </p:cNvPr>
          <p:cNvSpPr/>
          <p:nvPr/>
        </p:nvSpPr>
        <p:spPr>
          <a:xfrm>
            <a:off x="7532796" y="2372239"/>
            <a:ext cx="849745" cy="5172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140184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1142999" y="495880"/>
            <a:ext cx="10383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DOKUMEN PEMBUKUAN</a:t>
            </a:r>
            <a:endParaRPr kumimoji="0" lang="en-ID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26E99E6-3C32-4F29-AEA1-4A9B5D229CE3}"/>
              </a:ext>
            </a:extLst>
          </p:cNvPr>
          <p:cNvSpPr txBox="1"/>
          <p:nvPr/>
        </p:nvSpPr>
        <p:spPr>
          <a:xfrm>
            <a:off x="1142998" y="1551709"/>
            <a:ext cx="1038398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150000"/>
              <a:tabLst/>
              <a:defRPr/>
            </a:pPr>
            <a:r>
              <a:rPr kumimoji="0" lang="id-ID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Dokumen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pembukuan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dokumen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id-ID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transaksi dalam siklus pendapatan mencakup: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39850" marR="0" lvl="3" indent="-630238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 3"/>
              <a:buChar char="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marR="0" lvl="3" indent="-6286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id-ID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Sales Order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Pesanan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kumimoji="0" lang="id-ID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kumimoji="0" lang="id-ID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tauta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n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rujukan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marR="0" lvl="3" indent="-6286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kumimoji="0" lang="id-ID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ales Invoice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Faktur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kumimoji="0" lang="id-ID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kumimoji="0" lang="id-ID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id-ID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tauta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n </a:t>
            </a:r>
            <a:r>
              <a:rPr lang="en-US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rujukan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marR="0" lvl="3" indent="-6286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id-ID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Bill of Lading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(Bukti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Pengiriman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kumimoji="0" lang="id-ID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kumimoji="0" lang="id-ID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id-ID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tauta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n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rujukan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marR="0" lvl="3" indent="-6286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id-ID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Cash Receipt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(Bukti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Penerimaan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Kas)</a:t>
            </a:r>
            <a:r>
              <a:rPr kumimoji="0" lang="id-ID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kumimoji="0" lang="id-ID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id-ID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tauta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n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rujukan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marR="0" lvl="3" indent="-6286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kumimoji="0" lang="id-ID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redit Memo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(Memo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Kredit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kumimoji="0" lang="id-ID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kumimoji="0" lang="id-ID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id-ID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tauta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n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rujukan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0459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1219200" y="464606"/>
            <a:ext cx="10437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DOKUMEN PEMBUKUAN</a:t>
            </a:r>
            <a:endParaRPr kumimoji="0" lang="en-ID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26E99E6-3C32-4F29-AEA1-4A9B5D229CE3}"/>
              </a:ext>
            </a:extLst>
          </p:cNvPr>
          <p:cNvSpPr txBox="1"/>
          <p:nvPr/>
        </p:nvSpPr>
        <p:spPr>
          <a:xfrm>
            <a:off x="1219200" y="1431636"/>
            <a:ext cx="10162309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0238" lvl="1" indent="-630238">
              <a:spcBef>
                <a:spcPts val="0"/>
              </a:spcBef>
              <a:buSzPct val="150000"/>
              <a:buFont typeface="Arial" pitchFamily="34" charset="0"/>
              <a:buChar char="•"/>
            </a:pP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 harus memahami dan mendapatkan dokumen pembukuan, karena dokumen pembukuan adalah objek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utama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proses </a:t>
            </a: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audit. </a:t>
            </a: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0238" lvl="1" indent="-630238">
              <a:spcBef>
                <a:spcPts val="0"/>
              </a:spcBef>
              <a:buSzPct val="150000"/>
              <a:buFont typeface="Arial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Bukti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penguat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diperlukan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mendukung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mengkonfirmasi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bukti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pembukuan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30238" lvl="1" indent="-630238">
              <a:spcBef>
                <a:spcPts val="0"/>
              </a:spcBef>
              <a:buSzPct val="150000"/>
              <a:buFont typeface="Arial" pitchFamily="34" charset="0"/>
              <a:buChar char="•"/>
            </a:pP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era digital, dokumen pembukuan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digital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sangat mudah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dikelola dan didapatkan, yang </a:t>
            </a:r>
            <a:r>
              <a:rPr lang="id-ID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menjadi lebih penting adalah pengendalian atas TI</a:t>
            </a: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320871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729673" y="476010"/>
            <a:ext cx="11120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DOKUMEN PEMBUKUAN</a:t>
            </a:r>
            <a:endParaRPr kumimoji="0" lang="en-ID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26E99E6-3C32-4F29-AEA1-4A9B5D229CE3}"/>
              </a:ext>
            </a:extLst>
          </p:cNvPr>
          <p:cNvSpPr txBox="1"/>
          <p:nvPr/>
        </p:nvSpPr>
        <p:spPr>
          <a:xfrm>
            <a:off x="729673" y="1180857"/>
            <a:ext cx="10880436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d-ID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 pembukuan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bukti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pembukuan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id-ID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siklus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pendapatan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mencakup:</a:t>
            </a:r>
          </a:p>
          <a:p>
            <a:pPr marL="990600" lvl="1" indent="-450850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Bukti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90600" lvl="1" indent="-450850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Jurnal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90600" lvl="1" indent="-450850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Jurnal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penerimaan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kas</a:t>
            </a:r>
          </a:p>
          <a:p>
            <a:pPr marL="990600" lvl="1" indent="-450850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Jurnal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990600" lvl="1" indent="-450850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pembantu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piutang</a:t>
            </a:r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90600" lvl="1" indent="-450850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besar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iutang</a:t>
            </a:r>
            <a:endParaRPr lang="id-ID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90600" lvl="1" indent="-450850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id-ID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 manajerial dan laporan keuangan</a:t>
            </a:r>
          </a:p>
          <a:p>
            <a:pPr marL="539750" indent="-469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d-ID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 sistem bebasis komputer,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bukti</a:t>
            </a:r>
            <a:r>
              <a:rPr lang="id-ID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pembukuan dalam bentuk file, misalnya file transaksi </a:t>
            </a:r>
            <a:r>
              <a:rPr lang="id-ID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(transaction file)</a:t>
            </a:r>
            <a:r>
              <a:rPr lang="id-ID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file induk </a:t>
            </a:r>
            <a:r>
              <a:rPr lang="id-ID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(master file)</a:t>
            </a:r>
          </a:p>
          <a:p>
            <a:pPr marL="539750" indent="-469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d-ID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Integrasi dari file-file pembukuan disebut dengan </a:t>
            </a:r>
            <a:r>
              <a:rPr lang="id-ID" sz="2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base</a:t>
            </a:r>
            <a:r>
              <a:rPr lang="id-ID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6519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1035070" y="715367"/>
            <a:ext cx="111205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DEFINISI SIKLUS PENDAPATAN</a:t>
            </a:r>
            <a:endParaRPr lang="en-ID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0F77A0-8E35-4D71-9013-327922ADBA9F}"/>
              </a:ext>
            </a:extLst>
          </p:cNvPr>
          <p:cNvSpPr txBox="1"/>
          <p:nvPr/>
        </p:nvSpPr>
        <p:spPr>
          <a:xfrm>
            <a:off x="1035070" y="1559984"/>
            <a:ext cx="1087983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Siklus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pendapatan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siklus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barang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jasa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utama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tunai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maupun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kredit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Istilah lain siklus pendapatan adalah </a:t>
            </a:r>
            <a:r>
              <a:rPr lang="id-ID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Siklus penjualan dan pengumpulan piutang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menguji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kewajaran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barang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jasa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ID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0364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1039089" y="347858"/>
            <a:ext cx="102246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 ORGANISASI</a:t>
            </a:r>
            <a:endParaRPr kumimoji="0" lang="en-ID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26E99E6-3C32-4F29-AEA1-4A9B5D229CE3}"/>
              </a:ext>
            </a:extLst>
          </p:cNvPr>
          <p:cNvSpPr txBox="1"/>
          <p:nvPr/>
        </p:nvSpPr>
        <p:spPr>
          <a:xfrm>
            <a:off x="1122216" y="1182134"/>
            <a:ext cx="10367820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Salah satu prinsip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dasar</a:t>
            </a: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 pemisahan fungsi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meminimalkan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potensi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terjadinya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kesalahan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kecurangan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proses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siklus pendapatan mencakup:</a:t>
            </a:r>
          </a:p>
          <a:p>
            <a:pPr marL="803275" lvl="2" indent="-803275">
              <a:spcBef>
                <a:spcPts val="0"/>
              </a:spcBef>
              <a:buFont typeface="+mj-lt"/>
              <a:buAutoNum type="arabicPeriod"/>
            </a:pP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pelayanan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konsumen</a:t>
            </a: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3275" lvl="2" indent="-803275">
              <a:spcBef>
                <a:spcPts val="0"/>
              </a:spcBef>
              <a:buFont typeface="+mj-lt"/>
              <a:buAutoNum type="arabicPeriod"/>
            </a:pP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3275" lvl="2" indent="-803275">
              <a:spcBef>
                <a:spcPts val="0"/>
              </a:spcBef>
              <a:buFont typeface="+mj-lt"/>
              <a:buAutoNum type="arabicPeriod"/>
            </a:pP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pengiriman</a:t>
            </a: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3275" lvl="2" indent="-803275">
              <a:spcBef>
                <a:spcPts val="0"/>
              </a:spcBef>
              <a:buFont typeface="+mj-lt"/>
              <a:buAutoNum type="arabicPeriod"/>
            </a:pP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pencatatan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piutang</a:t>
            </a: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3275" lvl="2" indent="-803275">
              <a:spcBef>
                <a:spcPts val="0"/>
              </a:spcBef>
              <a:buFont typeface="+mj-lt"/>
              <a:buAutoNum type="arabicPeriod"/>
            </a:pP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penagihan</a:t>
            </a: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3275" lvl="2" indent="-803275">
              <a:spcBef>
                <a:spcPts val="0"/>
              </a:spcBef>
              <a:buFont typeface="+mj-lt"/>
              <a:buAutoNum type="arabicPeriod"/>
            </a:pP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penerimaan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kas</a:t>
            </a:r>
          </a:p>
        </p:txBody>
      </p:sp>
    </p:spTree>
    <p:extLst>
      <p:ext uri="{BB962C8B-B14F-4D97-AF65-F5344CB8AC3E}">
        <p14:creationId xmlns:p14="http://schemas.microsoft.com/office/powerpoint/2010/main" val="31011442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928258" y="424874"/>
            <a:ext cx="11120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 ORGANISASI</a:t>
            </a:r>
            <a:endParaRPr kumimoji="0" lang="en-ID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26E99E6-3C32-4F29-AEA1-4A9B5D229CE3}"/>
              </a:ext>
            </a:extLst>
          </p:cNvPr>
          <p:cNvSpPr txBox="1"/>
          <p:nvPr/>
        </p:nvSpPr>
        <p:spPr>
          <a:xfrm>
            <a:off x="1094507" y="1348390"/>
            <a:ext cx="10358584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TI, </a:t>
            </a: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berbagai fungsi yang semula dipisah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dimungkinkan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diintegrasikan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disatukan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Proses bisnis yang semula harus dilakukan secara berurutan </a:t>
            </a:r>
            <a:r>
              <a:rPr lang="id-ID" sz="3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(sequential)</a:t>
            </a: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oleh berbagai fungsi organisasi,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dimungkinkan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diintegrasikan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dilaksanakan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 simultan. </a:t>
            </a:r>
          </a:p>
          <a:p>
            <a:pPr>
              <a:buNone/>
            </a:pPr>
            <a:endParaRPr lang="id-ID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 harus memahami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konsep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pemisahan fungsi dan kebijakan TI klien, serta menganalisis dampaknya terhadap </a:t>
            </a:r>
            <a:r>
              <a:rPr lang="id-ID" sz="30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validitas pembukuan dan laporan keuangan.</a:t>
            </a:r>
          </a:p>
        </p:txBody>
      </p:sp>
    </p:spTree>
    <p:extLst>
      <p:ext uri="{BB962C8B-B14F-4D97-AF65-F5344CB8AC3E}">
        <p14:creationId xmlns:p14="http://schemas.microsoft.com/office/powerpoint/2010/main" val="13418116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1066800" y="609898"/>
            <a:ext cx="4234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RISIKO AUDIT</a:t>
            </a:r>
            <a:endParaRPr kumimoji="0" lang="en-ID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26E99E6-3C32-4F29-AEA1-4A9B5D229CE3}"/>
              </a:ext>
            </a:extLst>
          </p:cNvPr>
          <p:cNvSpPr txBox="1"/>
          <p:nvPr/>
        </p:nvSpPr>
        <p:spPr>
          <a:xfrm>
            <a:off x="1066800" y="1351355"/>
            <a:ext cx="10224653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/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Risiko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risiko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auditor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melakukan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kesalahan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membuat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kesimpulan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audit.</a:t>
            </a:r>
          </a:p>
          <a:p>
            <a:pPr marL="0" lvl="1"/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Faktor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Risiko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Dari Sisi Perusahaan: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Risiko bawaan, yaitu risiko yang tidak disebabkan oleh lemahnya SPI.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Risiko pengendalian, yaitu risiko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kelemahan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SPI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Faktor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Risiko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Dari Sisi Auditor: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Risiko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analitis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Risiko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deteksi</a:t>
            </a:r>
            <a:endParaRPr lang="id-ID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1972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983673" y="258917"/>
            <a:ext cx="111205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RISIKO AUDIT</a:t>
            </a:r>
            <a:endParaRPr kumimoji="0" lang="en-ID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26E99E6-3C32-4F29-AEA1-4A9B5D229CE3}"/>
              </a:ext>
            </a:extLst>
          </p:cNvPr>
          <p:cNvSpPr txBox="1"/>
          <p:nvPr/>
        </p:nvSpPr>
        <p:spPr>
          <a:xfrm>
            <a:off x="983673" y="1139255"/>
            <a:ext cx="10224653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lvl="1" indent="-571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d-ID" sz="2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Risiko bawaan</a:t>
            </a:r>
            <a:r>
              <a:rPr lang="id-ID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diukur melalui observasi terhadap lingkungan pengendalian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termasuk</a:t>
            </a:r>
            <a:r>
              <a:rPr lang="id-ID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integritas manajemen.</a:t>
            </a:r>
            <a:endParaRPr lang="en-US" sz="2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d-ID" sz="2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Risiko pengendalian</a:t>
            </a:r>
            <a:r>
              <a:rPr lang="id-ID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diukur melalui prosedur pemahaman dan pengujian sistem pengendalian inter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nal</a:t>
            </a:r>
            <a:r>
              <a:rPr lang="id-ID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mencakup:</a:t>
            </a:r>
            <a:endParaRPr lang="en-US" sz="2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d-ID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8700" lvl="2" indent="-571500">
              <a:buFont typeface="Wingdings" panose="05000000000000000000" pitchFamily="2" charset="2"/>
              <a:buChar char="ü"/>
            </a:pPr>
            <a:r>
              <a:rPr lang="id-ID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Evaluasi kecukupan desain sistem untuk mencegah potensi </a:t>
            </a:r>
            <a:r>
              <a:rPr lang="en-US" sz="29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kesalahan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9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kecurangan</a:t>
            </a:r>
            <a:r>
              <a:rPr lang="id-ID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028700" lvl="2" indent="-571500">
              <a:buFont typeface="Wingdings" panose="05000000000000000000" pitchFamily="2" charset="2"/>
              <a:buChar char="ü"/>
            </a:pPr>
            <a:r>
              <a:rPr lang="id-ID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 efektifitas implementasi sistem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mencakup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9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kepatuhan</a:t>
            </a:r>
            <a:r>
              <a:rPr lang="en-US" sz="2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konsistensi</a:t>
            </a:r>
            <a:r>
              <a:rPr lang="en-US" sz="2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dan </a:t>
            </a:r>
            <a:r>
              <a:rPr lang="en-US" sz="29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kualifikasi</a:t>
            </a:r>
            <a:r>
              <a:rPr lang="en-US" sz="2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SDM.</a:t>
            </a:r>
            <a:endParaRPr lang="id-ID" sz="2900" b="1" dirty="0">
              <a:solidFill>
                <a:schemeClr val="bg1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2359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775855" y="425647"/>
            <a:ext cx="5421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 SUBSTANTIF</a:t>
            </a:r>
            <a:endParaRPr kumimoji="0" lang="en-ID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D3ABA58-DF0A-4A74-8101-E0E9DEB7EC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187" y="1255470"/>
            <a:ext cx="6139360" cy="46752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B10347D-AF8F-4B14-9FDE-34FEBF387917}"/>
              </a:ext>
            </a:extLst>
          </p:cNvPr>
          <p:cNvSpPr txBox="1"/>
          <p:nvPr/>
        </p:nvSpPr>
        <p:spPr>
          <a:xfrm>
            <a:off x="877453" y="1255470"/>
            <a:ext cx="4100947" cy="46166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substantif</a:t>
            </a:r>
            <a:r>
              <a:rPr lang="en-US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US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angka-angka</a:t>
            </a:r>
            <a:r>
              <a:rPr lang="en-US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disajikan</a:t>
            </a:r>
            <a:r>
              <a:rPr lang="en-US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lapaoran</a:t>
            </a:r>
            <a:r>
              <a:rPr lang="en-US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Sifat, </a:t>
            </a:r>
            <a:r>
              <a:rPr lang="en-US" sz="2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saat</a:t>
            </a:r>
            <a:r>
              <a:rPr lang="en-US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dan </a:t>
            </a:r>
            <a:r>
              <a:rPr lang="en-US" sz="2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luas</a:t>
            </a:r>
            <a:r>
              <a:rPr lang="en-US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ditentukan</a:t>
            </a:r>
            <a:r>
              <a:rPr lang="en-US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oleh </a:t>
            </a:r>
            <a:r>
              <a:rPr lang="en-US" sz="2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hasil</a:t>
            </a:r>
            <a:r>
              <a:rPr lang="en-US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pemahaman</a:t>
            </a:r>
            <a:r>
              <a:rPr lang="en-US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SPI.</a:t>
            </a:r>
          </a:p>
          <a:p>
            <a:endParaRPr lang="en-US" sz="2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Semakin</a:t>
            </a:r>
            <a:r>
              <a:rPr lang="en-US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kuat</a:t>
            </a:r>
            <a:r>
              <a:rPr lang="en-US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SPI, </a:t>
            </a:r>
            <a:r>
              <a:rPr lang="en-US" sz="2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semakin</a:t>
            </a:r>
            <a:r>
              <a:rPr lang="en-US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rendah</a:t>
            </a:r>
            <a:r>
              <a:rPr lang="en-US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potensi</a:t>
            </a:r>
            <a:r>
              <a:rPr lang="en-US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kesalahan</a:t>
            </a:r>
            <a:r>
              <a:rPr lang="en-US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kecurangannya</a:t>
            </a:r>
            <a:r>
              <a:rPr lang="en-US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semakin</a:t>
            </a:r>
            <a:r>
              <a:rPr lang="en-US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ringan</a:t>
            </a:r>
            <a:r>
              <a:rPr lang="en-US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level </a:t>
            </a:r>
            <a:r>
              <a:rPr lang="en-US" sz="2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substantifnya</a:t>
            </a:r>
            <a:r>
              <a:rPr lang="en-US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ID" sz="2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2928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1163783" y="475432"/>
            <a:ext cx="11120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ILUSTRASI PENGUJIAN SUBSTANTIF</a:t>
            </a:r>
            <a:endParaRPr kumimoji="0" lang="en-ID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AC8BC2D-EB56-418E-8033-D9311CB18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218" y="1214076"/>
            <a:ext cx="9347199" cy="458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90992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960582" y="609601"/>
            <a:ext cx="11120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 PENGUJIAN SUBSTANTIF</a:t>
            </a:r>
            <a:endParaRPr kumimoji="0" lang="en-ID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82A39D-3C4E-4A12-A3B4-68A85EAC80F4}"/>
              </a:ext>
            </a:extLst>
          </p:cNvPr>
          <p:cNvSpPr txBox="1"/>
          <p:nvPr/>
        </p:nvSpPr>
        <p:spPr>
          <a:xfrm>
            <a:off x="960581" y="2003177"/>
            <a:ext cx="1040014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63638" lvl="1" indent="-1001713">
              <a:buFont typeface="+mj-lt"/>
              <a:buAutoNum type="arabicPeriod"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pendahuluan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63638" lvl="1" indent="-1001713">
              <a:buFont typeface="+mj-lt"/>
              <a:buAutoNum type="arabicPeriod"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analitis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63638" lvl="1" indent="-1001713">
              <a:buFont typeface="+mj-lt"/>
              <a:buAutoNum type="arabicPeriod"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detil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63638" lvl="1" indent="-1001713">
              <a:buFont typeface="+mj-lt"/>
              <a:buAutoNum type="arabicPeriod"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detil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saldo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rekening</a:t>
            </a: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63638" lvl="1" indent="-1001713">
              <a:buFont typeface="+mj-lt"/>
              <a:buAutoNum type="arabicPeriod"/>
            </a:pP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 pengujian estimasi akuntansi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63638" lvl="1" indent="-1001713">
              <a:buFont typeface="+mj-lt"/>
              <a:buAutoNum type="arabicPeriod"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review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penyajian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pengungkapan</a:t>
            </a:r>
            <a:endParaRPr lang="en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35702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999836" y="568357"/>
            <a:ext cx="9141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 PENDAHULUAN</a:t>
            </a:r>
            <a:endParaRPr kumimoji="0" lang="en-ID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82A39D-3C4E-4A12-A3B4-68A85EAC80F4}"/>
              </a:ext>
            </a:extLst>
          </p:cNvPr>
          <p:cNvSpPr txBox="1"/>
          <p:nvPr/>
        </p:nvSpPr>
        <p:spPr>
          <a:xfrm>
            <a:off x="999836" y="1541059"/>
            <a:ext cx="10573328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buFont typeface="Arial" panose="020B0604020202020204" pitchFamily="34" charset="0"/>
              <a:buChar char="•"/>
            </a:pPr>
            <a:r>
              <a:rPr lang="id-ID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Memahami karakterisktik industri dan bisnis.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Menelusur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saldo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awal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kertas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sebelumnya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Mereviu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mutasi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pada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jurnal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buku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besar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buku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pembantu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mencatat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mutasi-mutasi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lazim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segi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jumlah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maupun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asal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trasaksinya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Memeriksa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kebenaran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penjumlahan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antar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pembukuan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misalnya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jurnal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buku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besar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dan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buku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pembantu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359541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999835" y="568357"/>
            <a:ext cx="11120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PROSEDUR ANALITIS</a:t>
            </a:r>
            <a:endParaRPr kumimoji="0" lang="en-ID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82A39D-3C4E-4A12-A3B4-68A85EAC80F4}"/>
              </a:ext>
            </a:extLst>
          </p:cNvPr>
          <p:cNvSpPr txBox="1"/>
          <p:nvPr/>
        </p:nvSpPr>
        <p:spPr>
          <a:xfrm>
            <a:off x="999835" y="1374804"/>
            <a:ext cx="106102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Menentukan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prediksi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jumlah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saldo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berdasarkan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aktivitas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pangsa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pasar, dan data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saldo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tahun-tahun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sebelumnya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Menghitung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rasio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misalnya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431925" lvl="1" indent="-803275">
              <a:buFont typeface="Wingdings" panose="05000000000000000000" pitchFamily="2" charset="2"/>
              <a:buChar char="ü"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Rasio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kapasitas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431925" lvl="1" indent="-803275">
              <a:buFont typeface="Wingdings" panose="05000000000000000000" pitchFamily="2" charset="2"/>
              <a:buChar char="ü"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Rasio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pertumbuhan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pertumbuhan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piutang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dagang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431925" lvl="1" indent="-803275">
              <a:buFont typeface="Wingdings" panose="05000000000000000000" pitchFamily="2" charset="2"/>
              <a:buChar char="ü"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Rasio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perputaran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piutang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160423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923636" y="526474"/>
            <a:ext cx="102685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PROSEDUR ANALITIS</a:t>
            </a:r>
            <a:endParaRPr kumimoji="0" lang="en-ID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82A39D-3C4E-4A12-A3B4-68A85EAC80F4}"/>
              </a:ext>
            </a:extLst>
          </p:cNvPr>
          <p:cNvSpPr txBox="1"/>
          <p:nvPr/>
        </p:nvSpPr>
        <p:spPr>
          <a:xfrm>
            <a:off x="999835" y="1457933"/>
            <a:ext cx="103978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47788" lvl="1" indent="-719138">
              <a:buFont typeface="Wingdings" panose="05000000000000000000" pitchFamily="2" charset="2"/>
              <a:buChar char="ü"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Rasio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kerugian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piutang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jumlah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kredit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bersih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347788" lvl="1" indent="-719138">
              <a:buFont typeface="Wingdings" panose="05000000000000000000" pitchFamily="2" charset="2"/>
              <a:buChar char="ü"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Rasio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kerugian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piutang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penghapusan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piutang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Membandingkan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hasil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perhitungan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rasio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angka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rasio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diharapkan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misalnya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rasio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lalu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rasio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anggaran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rasio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maupun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angka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pembanding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lain.</a:t>
            </a:r>
          </a:p>
        </p:txBody>
      </p:sp>
    </p:spTree>
    <p:extLst>
      <p:ext uri="{BB962C8B-B14F-4D97-AF65-F5344CB8AC3E}">
        <p14:creationId xmlns:p14="http://schemas.microsoft.com/office/powerpoint/2010/main" val="2363928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3633A21-51EA-47A0-B07B-CAF90F46AB0E}"/>
              </a:ext>
            </a:extLst>
          </p:cNvPr>
          <p:cNvSpPr txBox="1"/>
          <p:nvPr/>
        </p:nvSpPr>
        <p:spPr>
          <a:xfrm>
            <a:off x="1071418" y="1720840"/>
            <a:ext cx="1046658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klasifikasi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siklus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dijual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aset tetap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sekuritas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termasuk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siklus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pendapatan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tetapi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masuk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siklus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investasi</a:t>
            </a:r>
            <a:r>
              <a:rPr lang="id-ID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karena </a:t>
            </a:r>
            <a:r>
              <a:rPr lang="id-ID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penjualan aset tetap dan sekuritas bukan menjadi tujuan utama </a:t>
            </a:r>
            <a:r>
              <a:rPr lang="id-ID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 kegiatan usaha perusahaan.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8F405B-ADA6-4E1B-AC38-9C47747FA43B}"/>
              </a:ext>
            </a:extLst>
          </p:cNvPr>
          <p:cNvSpPr txBox="1"/>
          <p:nvPr/>
        </p:nvSpPr>
        <p:spPr>
          <a:xfrm>
            <a:off x="1071418" y="874454"/>
            <a:ext cx="10653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 PENJUALAN NON OPERASIONAL</a:t>
            </a:r>
            <a:endParaRPr lang="en-ID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59680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999836" y="459079"/>
            <a:ext cx="11120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 PENGUJIAN TRANSAKSI</a:t>
            </a:r>
            <a:endParaRPr kumimoji="0" lang="en-ID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82A39D-3C4E-4A12-A3B4-68A85EAC80F4}"/>
              </a:ext>
            </a:extLst>
          </p:cNvPr>
          <p:cNvSpPr txBox="1"/>
          <p:nvPr/>
        </p:nvSpPr>
        <p:spPr>
          <a:xfrm>
            <a:off x="999835" y="1376363"/>
            <a:ext cx="10665691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Vouching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sampel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piutang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dagang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pendukung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255713" lvl="1" indent="-627063">
              <a:buFont typeface="Wingdings" panose="05000000000000000000" pitchFamily="2" charset="2"/>
              <a:buChar char="ü"/>
            </a:pP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Vouching debit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piutang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dagang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faktur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pendukungnya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misalnya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custormer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order, sales order, dan shipping documents.</a:t>
            </a:r>
          </a:p>
          <a:p>
            <a:pPr marL="1255713" lvl="1" indent="-627063">
              <a:buFont typeface="Wingdings" panose="05000000000000000000" pitchFamily="2" charset="2"/>
              <a:buChar char="ü"/>
            </a:pP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Vouching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kredit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piutang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dagang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remittance advice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sales adjustment,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otorisasi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dan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otorisasi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penghapusan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piutang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Tracing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sampel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faktur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bukti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penerimaan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kas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buku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besar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buku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pembantu</a:t>
            </a:r>
            <a:endParaRPr lang="en-US" sz="2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71705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1071419" y="478847"/>
            <a:ext cx="11120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ILUSTRASI PENGUJIAN PIUTANG</a:t>
            </a:r>
            <a:endParaRPr kumimoji="0" lang="en-ID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7D96449-BC06-49D2-821C-E32EC741FB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801" y="1467893"/>
            <a:ext cx="8091054" cy="4088462"/>
          </a:xfrm>
          <a:prstGeom prst="rect">
            <a:avLst/>
          </a:prstGeom>
        </p:spPr>
      </p:pic>
      <p:sp>
        <p:nvSpPr>
          <p:cNvPr id="4" name="Right Brace 3">
            <a:extLst>
              <a:ext uri="{FF2B5EF4-FFF2-40B4-BE49-F238E27FC236}">
                <a16:creationId xmlns:a16="http://schemas.microsoft.com/office/drawing/2014/main" id="{D4958763-63BB-493B-A5BF-967643D0E32B}"/>
              </a:ext>
            </a:extLst>
          </p:cNvPr>
          <p:cNvSpPr/>
          <p:nvPr/>
        </p:nvSpPr>
        <p:spPr>
          <a:xfrm>
            <a:off x="9485746" y="2133598"/>
            <a:ext cx="406400" cy="2438400"/>
          </a:xfrm>
          <a:prstGeom prst="rightBrace">
            <a:avLst/>
          </a:prstGeom>
          <a:ln w="28575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9723B9-7C52-45CB-96E2-8F054887F9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1071419" y="2055905"/>
            <a:ext cx="438950" cy="291243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C59E129-E6D3-4F2A-858A-5F5721D05DDD}"/>
              </a:ext>
            </a:extLst>
          </p:cNvPr>
          <p:cNvSpPr txBox="1"/>
          <p:nvPr/>
        </p:nvSpPr>
        <p:spPr>
          <a:xfrm>
            <a:off x="931500" y="2530762"/>
            <a:ext cx="3593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*</a:t>
            </a:r>
            <a:endParaRPr lang="en-ID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2D1022-498D-4EC5-AC3D-BD41718D3420}"/>
              </a:ext>
            </a:extLst>
          </p:cNvPr>
          <p:cNvSpPr txBox="1"/>
          <p:nvPr/>
        </p:nvSpPr>
        <p:spPr>
          <a:xfrm>
            <a:off x="9688946" y="2530761"/>
            <a:ext cx="3593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*</a:t>
            </a:r>
            <a:endParaRPr lang="en-ID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E7ED88-5F00-46EB-AD81-29E43A1C2CB3}"/>
              </a:ext>
            </a:extLst>
          </p:cNvPr>
          <p:cNvSpPr txBox="1"/>
          <p:nvPr/>
        </p:nvSpPr>
        <p:spPr>
          <a:xfrm>
            <a:off x="9932010" y="2055905"/>
            <a:ext cx="143500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1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endParaRPr lang="en-US" sz="1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F1A7FC-3207-4DC5-BB6A-D49663A3591F}"/>
              </a:ext>
            </a:extLst>
          </p:cNvPr>
          <p:cNvSpPr txBox="1"/>
          <p:nvPr/>
        </p:nvSpPr>
        <p:spPr>
          <a:xfrm>
            <a:off x="10098852" y="2294161"/>
            <a:ext cx="12121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sampling</a:t>
            </a:r>
            <a:endParaRPr lang="en-ID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5C527F-14F0-4812-BE1F-33C5D2AE4F5C}"/>
              </a:ext>
            </a:extLst>
          </p:cNvPr>
          <p:cNvSpPr txBox="1"/>
          <p:nvPr/>
        </p:nvSpPr>
        <p:spPr>
          <a:xfrm>
            <a:off x="10145032" y="4450852"/>
            <a:ext cx="14253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saldo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akun</a:t>
            </a:r>
            <a:endParaRPr lang="en-ID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C074265-1897-4DEF-BBFB-1162E53AD08E}"/>
              </a:ext>
            </a:extLst>
          </p:cNvPr>
          <p:cNvCxnSpPr/>
          <p:nvPr/>
        </p:nvCxnSpPr>
        <p:spPr>
          <a:xfrm flipH="1">
            <a:off x="9472855" y="4804795"/>
            <a:ext cx="560751" cy="0"/>
          </a:xfrm>
          <a:prstGeom prst="straightConnector1">
            <a:avLst/>
          </a:prstGeom>
          <a:ln w="381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544982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937491" y="502277"/>
            <a:ext cx="111205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 PENGUJIAN TRANSAKSI</a:t>
            </a:r>
            <a:endParaRPr kumimoji="0" lang="en-ID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0FFA87-0C0C-4E58-B99C-64D33A55C22E}"/>
              </a:ext>
            </a:extLst>
          </p:cNvPr>
          <p:cNvSpPr txBox="1"/>
          <p:nvPr/>
        </p:nvSpPr>
        <p:spPr>
          <a:xfrm>
            <a:off x="937491" y="1194690"/>
            <a:ext cx="10829637" cy="47336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black"/>
              </a:buClr>
              <a:buSzPct val="150000"/>
              <a:buFont typeface="Arial" pitchFamily="34" charset="0"/>
              <a:buChar char="•"/>
              <a:tabLst/>
              <a:defRPr/>
            </a:pP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Lakukan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pengujian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pisah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batas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penjualan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dan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retur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penjualan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990600" marR="0" lvl="1" indent="-3603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Wingdings 2"/>
              <a:buChar char=""/>
              <a:tabLst/>
              <a:defRPr/>
            </a:pP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Pilih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sampel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pembukuan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transaksi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penjualan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beberapa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hari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sebelum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dan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sesudah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tanggal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neraca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periksa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dokumen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pendukung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seperti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faktur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penjualan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dan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dokumen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pengiriman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untuk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menentukan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ketepatan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periode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pencatatan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  <a:p>
            <a:pPr marL="990600" marR="0" lvl="1" indent="-3603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Wingdings 2"/>
              <a:buChar char=""/>
              <a:tabLst/>
              <a:defRPr/>
            </a:pP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Periksa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memo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kredit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setelah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akhir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tahun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periksa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dokumen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pendukung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seperti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tanggal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laporan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penerimaan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dan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periksa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ketepatan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pencatatan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retur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penjualan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377395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1099127" y="524401"/>
            <a:ext cx="111205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 PENGUJIAN TRANSAKSI</a:t>
            </a:r>
            <a:endParaRPr kumimoji="0" lang="en-ID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9F5C6B-0395-487D-AE10-D0940AB28A67}"/>
              </a:ext>
            </a:extLst>
          </p:cNvPr>
          <p:cNvSpPr txBox="1"/>
          <p:nvPr/>
        </p:nvSpPr>
        <p:spPr>
          <a:xfrm>
            <a:off x="1099127" y="1295346"/>
            <a:ext cx="10510982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09600" marR="0" lvl="0" indent="-6096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prstClr val="black"/>
              </a:buClr>
              <a:buSzPct val="150000"/>
              <a:buFont typeface="Arial" pitchFamily="34" charset="0"/>
              <a:buChar char="•"/>
              <a:tabLst/>
              <a:defRPr/>
            </a:pP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Lakukan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pengujian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pisah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batas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penerimaan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kas.</a:t>
            </a:r>
          </a:p>
          <a:p>
            <a:pPr marL="1347788" marR="0" lvl="1" indent="-719138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Wingdings 2"/>
              <a:buChar char=""/>
              <a:tabLst/>
              <a:defRPr/>
            </a:pP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Lakukan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observasi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bahwa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transaksi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penerimaan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kas yang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terjadi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pada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akhir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tahun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pembukuan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termasuk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cash on hand dan deposit in transit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telah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dicatat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dan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dilaporkan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pada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tahun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terjadinya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transaksi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  <a:p>
            <a:pPr marL="1347788" marR="0" lvl="1" indent="-719138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Wingdings 2"/>
              <a:buChar char=""/>
              <a:tabLst/>
              <a:defRPr/>
            </a:pP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Lakukan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review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terhadap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dokumen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pendukung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seperti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ringkasan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mutasi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kas, copy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setoran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bank, dan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laporan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bank yang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memuat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transaksi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lintas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periode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untuk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menguji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ketepatan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pisah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batas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pembukuan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dan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pelaporan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transaksi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006204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1071420" y="449052"/>
            <a:ext cx="78231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 PENGUJIAN TRANSAKSI</a:t>
            </a:r>
            <a:endParaRPr kumimoji="0" lang="en-ID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0F40736-F40E-4BD1-A972-C46DA9100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399" y="1092775"/>
            <a:ext cx="10437091" cy="531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1797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row: Right 5">
            <a:extLst>
              <a:ext uri="{FF2B5EF4-FFF2-40B4-BE49-F238E27FC236}">
                <a16:creationId xmlns:a16="http://schemas.microsoft.com/office/drawing/2014/main" id="{62688AA2-13C6-45A4-904E-7FAA3143F019}"/>
              </a:ext>
            </a:extLst>
          </p:cNvPr>
          <p:cNvSpPr/>
          <p:nvPr/>
        </p:nvSpPr>
        <p:spPr>
          <a:xfrm flipH="1">
            <a:off x="1766443" y="1422400"/>
            <a:ext cx="8340433" cy="1357746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Arah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Vouching (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menguji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eksistensi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akun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terjadinya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ID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E1502A91-6BFC-496D-8E6B-7200265A27CA}"/>
              </a:ext>
            </a:extLst>
          </p:cNvPr>
          <p:cNvSpPr/>
          <p:nvPr/>
        </p:nvSpPr>
        <p:spPr>
          <a:xfrm>
            <a:off x="1766448" y="4428836"/>
            <a:ext cx="8340435" cy="1242655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Arah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Tracing (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menguji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kelengkapan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kebenaran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pelaporan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ID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5C5396-1C27-4F18-8CCD-D413F469925E}"/>
              </a:ext>
            </a:extLst>
          </p:cNvPr>
          <p:cNvSpPr txBox="1"/>
          <p:nvPr/>
        </p:nvSpPr>
        <p:spPr>
          <a:xfrm>
            <a:off x="886692" y="533675"/>
            <a:ext cx="105756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ILUSTRASI ARAH PENGUJIAN AUDIT – REVIU</a:t>
            </a:r>
            <a:endParaRPr kumimoji="0" lang="en-ID" sz="3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A4DFB2-D7A3-4EC2-B02B-42C1FD1B055D}"/>
              </a:ext>
            </a:extLst>
          </p:cNvPr>
          <p:cNvSpPr/>
          <p:nvPr/>
        </p:nvSpPr>
        <p:spPr>
          <a:xfrm>
            <a:off x="1766448" y="3094364"/>
            <a:ext cx="1653309" cy="95134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Bukti</a:t>
            </a:r>
          </a:p>
          <a:p>
            <a:pPr algn="ctr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endParaRPr lang="en-ID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E17315-DA67-4894-A415-49FFB48B0253}"/>
              </a:ext>
            </a:extLst>
          </p:cNvPr>
          <p:cNvSpPr/>
          <p:nvPr/>
        </p:nvSpPr>
        <p:spPr>
          <a:xfrm>
            <a:off x="4375722" y="3094364"/>
            <a:ext cx="2387599" cy="93749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Jurnal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(Register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ID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22ED0A-3E2E-47FA-AD52-426D855A8F3E}"/>
              </a:ext>
            </a:extLst>
          </p:cNvPr>
          <p:cNvSpPr/>
          <p:nvPr/>
        </p:nvSpPr>
        <p:spPr>
          <a:xfrm>
            <a:off x="7719286" y="3089745"/>
            <a:ext cx="2387599" cy="93749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Buku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Pembantu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Buku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Besar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(Master File)</a:t>
            </a:r>
            <a:endParaRPr lang="en-ID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829AA6EA-2DC6-460F-9208-A19540994C94}"/>
              </a:ext>
            </a:extLst>
          </p:cNvPr>
          <p:cNvSpPr/>
          <p:nvPr/>
        </p:nvSpPr>
        <p:spPr>
          <a:xfrm>
            <a:off x="3565237" y="3334510"/>
            <a:ext cx="674254" cy="4248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C9406D63-8AC7-4615-AB7D-BB1DD4C92F18}"/>
              </a:ext>
            </a:extLst>
          </p:cNvPr>
          <p:cNvSpPr/>
          <p:nvPr/>
        </p:nvSpPr>
        <p:spPr>
          <a:xfrm>
            <a:off x="6899552" y="3346054"/>
            <a:ext cx="674254" cy="4248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5656468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822036" y="446605"/>
            <a:ext cx="9855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PENGUJIAN SALDO AKUN - UNTUK MENDAPATKAN BUKTI PENGUAT (CORROBORATING EVIDENCE)</a:t>
            </a:r>
            <a:endParaRPr kumimoji="0" lang="en-ID" sz="2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CE8146-C1C6-439A-BAC4-C15B7C99FFDA}"/>
              </a:ext>
            </a:extLst>
          </p:cNvPr>
          <p:cNvSpPr txBox="1"/>
          <p:nvPr/>
        </p:nvSpPr>
        <p:spPr>
          <a:xfrm>
            <a:off x="822036" y="1465367"/>
            <a:ext cx="10834255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150000"/>
              <a:buFont typeface="Arial" pitchFamily="34" charset="0"/>
              <a:buChar char="•"/>
              <a:tabLst/>
              <a:defRPr/>
            </a:pP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Lakukan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konfirmasi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piutang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–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prosedur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ini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tidak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boleh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ditinggalkan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  <a:p>
            <a:pPr marL="1255713" marR="0" lvl="1" indent="-6270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2"/>
              <a:buChar char=""/>
              <a:tabLst/>
              <a:defRPr/>
            </a:pP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Tentukan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bentuk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konfirmasi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(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positif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atau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negatif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), timing, dan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luas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(extent)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sampel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piutang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yang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dikonfirmasi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  <a:p>
            <a:pPr marL="1255713" marR="0" lvl="1" indent="-6270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2"/>
              <a:buChar char=""/>
              <a:tabLst/>
              <a:defRPr/>
            </a:pP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Pilih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sampel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dan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periksa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hasil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konfirmasi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atas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sampel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piutang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investigasi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penyimpangan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yang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terjadi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  <a:p>
            <a:pPr marL="1255713" marR="0" lvl="1" indent="-6270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2"/>
              <a:buChar char=""/>
              <a:tabLst/>
              <a:defRPr/>
            </a:pP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Jika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konfirmasi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positif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tidak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mendapatkan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jawaban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lakukan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prosedur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alternatif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sebagai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berikut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</a:p>
          <a:p>
            <a:pPr marL="1884363" marR="0" lvl="2" indent="-6286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5000"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Vouching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penerimaan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kas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setelah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tanggal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neraca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  <a:p>
            <a:pPr marL="1884363" marR="0" lvl="2" indent="-6286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5000"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Vouching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ke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dokumen-dokumen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pendukungnya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  <a:endParaRPr lang="en-ID" sz="2900" dirty="0"/>
          </a:p>
        </p:txBody>
      </p:sp>
    </p:spTree>
    <p:extLst>
      <p:ext uri="{BB962C8B-B14F-4D97-AF65-F5344CB8AC3E}">
        <p14:creationId xmlns:p14="http://schemas.microsoft.com/office/powerpoint/2010/main" val="230519375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905163" y="480292"/>
            <a:ext cx="10751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PENGUJIAN SALDO AKUN</a:t>
            </a:r>
            <a:endParaRPr kumimoji="0" lang="en-ID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ADC63C9-2E6D-4403-A912-3BDC586E27B6}"/>
              </a:ext>
            </a:extLst>
          </p:cNvPr>
          <p:cNvSpPr txBox="1">
            <a:spLocks/>
          </p:cNvSpPr>
          <p:nvPr/>
        </p:nvSpPr>
        <p:spPr>
          <a:xfrm>
            <a:off x="905163" y="1497246"/>
            <a:ext cx="10751125" cy="3863507"/>
          </a:xfrm>
          <a:prstGeom prst="rect">
            <a:avLst/>
          </a:prstGeom>
        </p:spPr>
        <p:txBody>
          <a:bodyPr vert="horz">
            <a:noAutofit/>
          </a:bodyPr>
          <a:lstStyle>
            <a:lvl1pPr marL="514350" indent="-514350" algn="l" rtl="0" eaLnBrk="1" latinLnBrk="0" hangingPunct="1">
              <a:spcBef>
                <a:spcPct val="20000"/>
              </a:spcBef>
              <a:buClr>
                <a:schemeClr val="tx1"/>
              </a:buClr>
              <a:buSzPct val="150000"/>
              <a:buFont typeface="Arial" pitchFamily="34" charset="0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0113" indent="-368300" algn="l" rtl="0" eaLnBrk="1" latinLnBrk="0" hangingPunct="1">
              <a:spcBef>
                <a:spcPct val="20000"/>
              </a:spcBef>
              <a:buClrTx/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475" indent="-228600" algn="l" rtl="0" eaLnBrk="1" latinLnBrk="0" hangingPunct="1">
              <a:spcBef>
                <a:spcPct val="20000"/>
              </a:spcBef>
              <a:buClrTx/>
              <a:buSzPct val="95000"/>
              <a:buFont typeface="Wingdings" pitchFamily="2" charset="2"/>
              <a:buChar char="§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9725" indent="-439738" algn="l" rtl="0" eaLnBrk="1" latinLnBrk="0" hangingPunct="1">
              <a:spcBef>
                <a:spcPct val="20000"/>
              </a:spcBef>
              <a:buClrTx/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79613" indent="-369888" algn="l" rtl="0" eaLnBrk="1" latinLnBrk="0" hangingPunct="1">
              <a:spcBef>
                <a:spcPct val="20000"/>
              </a:spcBef>
              <a:buClrTx/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ysClr val="windowText" lastClr="000000"/>
              </a:buClr>
              <a:buSzPct val="150000"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Pengujian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kecukupan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cadangan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kerugian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piutang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  <a:p>
            <a:pPr marL="1085850" lvl="1" indent="-457200" defTabSz="914400">
              <a:lnSpc>
                <a:spcPct val="90000"/>
              </a:lnSpc>
              <a:buFont typeface="Wingdings" panose="05000000000000000000" pitchFamily="2" charset="2"/>
              <a:buChar char="§"/>
              <a:tabLst>
                <a:tab pos="1347788" algn="l"/>
              </a:tabLst>
            </a:pP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Periksa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daftar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umur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piutang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085850" lvl="1" indent="-457200" defTabSz="914400">
              <a:lnSpc>
                <a:spcPct val="90000"/>
              </a:lnSpc>
              <a:buFont typeface="Wingdings" panose="05000000000000000000" pitchFamily="2" charset="2"/>
              <a:buChar char="§"/>
              <a:tabLst>
                <a:tab pos="1347788" algn="l"/>
              </a:tabLst>
            </a:pP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Periksa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persentase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kerugian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piutang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untuk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setiap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kategori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umur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piutang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  <a:p>
            <a:pPr marL="1085850" lvl="1" indent="-457200" defTabSz="914400">
              <a:lnSpc>
                <a:spcPct val="90000"/>
              </a:lnSpc>
              <a:buFont typeface="Wingdings" panose="05000000000000000000" pitchFamily="2" charset="2"/>
              <a:buChar char="§"/>
              <a:tabLst>
                <a:tab pos="1347788" algn="l"/>
              </a:tabLst>
            </a:pP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Bandingkan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persentase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kerugian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piutang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dengan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persentase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tahun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sebelumnya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  <a:p>
            <a:pPr marL="1085850" lvl="1" indent="-457200" defTabSz="914400">
              <a:lnSpc>
                <a:spcPct val="90000"/>
              </a:lnSpc>
              <a:buFont typeface="Wingdings" panose="05000000000000000000" pitchFamily="2" charset="2"/>
              <a:buChar char="§"/>
              <a:tabLst>
                <a:tab pos="1347788" algn="l"/>
              </a:tabLst>
            </a:pP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Periksa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ketepatan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penentukan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kerugian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piutang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dan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cadangan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kerugian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piutang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  <a:endParaRPr kumimoji="0" lang="id-ID" sz="3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493049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1071419" y="592861"/>
            <a:ext cx="9301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REVIU PENYAJIAN DAN PENGUNGKAPAN</a:t>
            </a:r>
            <a:endParaRPr kumimoji="0" lang="en-ID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7C45856-22B9-4A12-8E56-23E84B252C66}"/>
              </a:ext>
            </a:extLst>
          </p:cNvPr>
          <p:cNvSpPr txBox="1">
            <a:spLocks/>
          </p:cNvSpPr>
          <p:nvPr/>
        </p:nvSpPr>
        <p:spPr>
          <a:xfrm>
            <a:off x="999836" y="1346183"/>
            <a:ext cx="10395527" cy="4334181"/>
          </a:xfrm>
          <a:prstGeom prst="rect">
            <a:avLst/>
          </a:prstGeom>
        </p:spPr>
        <p:txBody>
          <a:bodyPr vert="horz">
            <a:noAutofit/>
          </a:bodyPr>
          <a:lstStyle>
            <a:lvl1pPr marL="514350" indent="-514350" algn="l" rtl="0" eaLnBrk="1" latinLnBrk="0" hangingPunct="1">
              <a:spcBef>
                <a:spcPct val="20000"/>
              </a:spcBef>
              <a:buClr>
                <a:schemeClr val="tx1"/>
              </a:buClr>
              <a:buSzPct val="150000"/>
              <a:buFont typeface="Arial" pitchFamily="34" charset="0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0113" indent="-368300" algn="l" rtl="0" eaLnBrk="1" latinLnBrk="0" hangingPunct="1">
              <a:spcBef>
                <a:spcPct val="20000"/>
              </a:spcBef>
              <a:buClrTx/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475" indent="-228600" algn="l" rtl="0" eaLnBrk="1" latinLnBrk="0" hangingPunct="1">
              <a:spcBef>
                <a:spcPct val="20000"/>
              </a:spcBef>
              <a:buClrTx/>
              <a:buSzPct val="95000"/>
              <a:buFont typeface="Wingdings" pitchFamily="2" charset="2"/>
              <a:buChar char="§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9725" indent="-439738" algn="l" rtl="0" eaLnBrk="1" latinLnBrk="0" hangingPunct="1">
              <a:spcBef>
                <a:spcPct val="20000"/>
              </a:spcBef>
              <a:buClrTx/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79613" indent="-369888" algn="l" rtl="0" eaLnBrk="1" latinLnBrk="0" hangingPunct="1">
              <a:spcBef>
                <a:spcPct val="20000"/>
              </a:spcBef>
              <a:buClrTx/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defTabSz="914400">
              <a:spcBef>
                <a:spcPts val="0"/>
              </a:spcBef>
              <a:buClrTx/>
            </a:pP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Memeriksa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ketepatan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klasifikasi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piutang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neraca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609600" indent="-609600" defTabSz="914400">
              <a:spcBef>
                <a:spcPts val="0"/>
              </a:spcBef>
              <a:buClrTx/>
            </a:pP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Memeriksa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kemungkinan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adanya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piutang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bersaldo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kredit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misalnya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uang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muka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penjualan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yang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harus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dicantumkan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utang.</a:t>
            </a:r>
          </a:p>
          <a:p>
            <a:pPr marL="609600" indent="-609600" defTabSz="914400">
              <a:spcBef>
                <a:spcPts val="0"/>
              </a:spcBef>
              <a:buClrTx/>
            </a:pP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Memeriksa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ketepatan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pelaporan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cadangan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kerugian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piutang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609600" indent="-609600" defTabSz="914400">
              <a:spcBef>
                <a:spcPts val="0"/>
              </a:spcBef>
              <a:buClrTx/>
            </a:pP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Memeriksa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kecukupan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pengungkapan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piutang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misalnya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pengungkapan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atas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penjaminan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piutang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atas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penjualan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piutang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bergaransi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id-ID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40992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923635" y="385171"/>
            <a:ext cx="11120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KONFIRMASI PIUTANG</a:t>
            </a:r>
            <a:endParaRPr kumimoji="0" lang="en-ID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93DF323-0E1D-4BCF-B4D6-0D6140A48AE8}"/>
              </a:ext>
            </a:extLst>
          </p:cNvPr>
          <p:cNvSpPr txBox="1">
            <a:spLocks/>
          </p:cNvSpPr>
          <p:nvPr/>
        </p:nvSpPr>
        <p:spPr>
          <a:xfrm>
            <a:off x="923635" y="1173146"/>
            <a:ext cx="10538692" cy="4802781"/>
          </a:xfrm>
          <a:prstGeom prst="rect">
            <a:avLst/>
          </a:prstGeom>
        </p:spPr>
        <p:txBody>
          <a:bodyPr vert="horz">
            <a:noAutofit/>
          </a:bodyPr>
          <a:lstStyle>
            <a:lvl1pPr marL="514350" indent="-514350" algn="l" rtl="0" eaLnBrk="1" latinLnBrk="0" hangingPunct="1">
              <a:spcBef>
                <a:spcPct val="20000"/>
              </a:spcBef>
              <a:buClr>
                <a:schemeClr val="tx1"/>
              </a:buClr>
              <a:buSzPct val="150000"/>
              <a:buFont typeface="Arial" pitchFamily="34" charset="0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0113" indent="-368300" algn="l" rtl="0" eaLnBrk="1" latinLnBrk="0" hangingPunct="1">
              <a:spcBef>
                <a:spcPct val="20000"/>
              </a:spcBef>
              <a:buClrTx/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475" indent="-228600" algn="l" rtl="0" eaLnBrk="1" latinLnBrk="0" hangingPunct="1">
              <a:spcBef>
                <a:spcPct val="20000"/>
              </a:spcBef>
              <a:buClrTx/>
              <a:buSzPct val="95000"/>
              <a:buFont typeface="Wingdings" pitchFamily="2" charset="2"/>
              <a:buChar char="§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9725" indent="-439738" algn="l" rtl="0" eaLnBrk="1" latinLnBrk="0" hangingPunct="1">
              <a:spcBef>
                <a:spcPct val="20000"/>
              </a:spcBef>
              <a:buClrTx/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79613" indent="-369888" algn="l" rtl="0" eaLnBrk="1" latinLnBrk="0" hangingPunct="1">
              <a:spcBef>
                <a:spcPct val="20000"/>
              </a:spcBef>
              <a:buClrTx/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marR="0" lvl="0" indent="-6096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ysClr val="windowText" lastClr="000000"/>
              </a:buClr>
              <a:buSzPct val="150000"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Konfirmasi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piutang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adalah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pertanyaan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secara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tertulis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kepada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debitur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tentang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kebenaran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saldo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piutang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menurut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catatan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klien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  <a:p>
            <a:pPr marL="609600" marR="0" lvl="0" indent="-6096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ysClr val="windowText" lastClr="000000"/>
              </a:buClr>
              <a:buSzPct val="150000"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Bentuk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konfirmasi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</a:p>
          <a:p>
            <a:pPr marL="1163638" marR="0" lvl="1" indent="-534988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2"/>
              <a:buChar char=""/>
              <a:tabLst/>
              <a:defRPr/>
            </a:pP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Konfirmasi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positif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adalah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konfirmasi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yang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membutuhkan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jawaban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dari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debitur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basik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saldo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yang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ditanyakan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sesuai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atau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tidak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sesuai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  <a:p>
            <a:pPr marL="1163638" marR="0" lvl="1" indent="-534988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2"/>
              <a:buChar char=""/>
              <a:tabLst/>
              <a:defRPr/>
            </a:pP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Konfirmasi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negatif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adalah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konfirmasi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yang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hanya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perlu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dijawab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jika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saldo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piutang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yang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ditanyakan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tidak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sesuai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dengan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saldo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menurut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debitur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  <a:endParaRPr kumimoji="0" lang="id-ID" sz="3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4016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0F1A8034-9E0C-46DB-A393-7BA3C39481AE}"/>
              </a:ext>
            </a:extLst>
          </p:cNvPr>
          <p:cNvSpPr txBox="1">
            <a:spLocks/>
          </p:cNvSpPr>
          <p:nvPr/>
        </p:nvSpPr>
        <p:spPr>
          <a:xfrm>
            <a:off x="951347" y="1831089"/>
            <a:ext cx="10492510" cy="3507529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720725" indent="-720725">
              <a:spcBef>
                <a:spcPct val="50000"/>
              </a:spcBef>
            </a:pP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 praktik, dimungkinkan seluruh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jenis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transaksi penjualan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diaudit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pada saat  pelaksanaan audit siklus pendapatan, baik penjualan jasa/barang yang menjadi kegiatan utama perusahaan, maupun penjualan yang lain (lihat Alvin Aren/Haryono Jusup).</a:t>
            </a:r>
          </a:p>
          <a:p>
            <a:pPr marL="720725" indent="-720725">
              <a:spcBef>
                <a:spcPct val="50000"/>
              </a:spcBef>
            </a:pP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Pertimbangan utama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teknis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adalah </a:t>
            </a:r>
            <a:r>
              <a:rPr lang="id-ID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efisiensi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id-ID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efektifitas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proses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110307-F4D0-4324-824E-B19C0E3906BD}"/>
              </a:ext>
            </a:extLst>
          </p:cNvPr>
          <p:cNvSpPr txBox="1"/>
          <p:nvPr/>
        </p:nvSpPr>
        <p:spPr>
          <a:xfrm>
            <a:off x="951347" y="849919"/>
            <a:ext cx="8913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KEMUNGKINAN LAIN TEKNIS AUDIT</a:t>
            </a:r>
            <a:endParaRPr lang="en-ID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08448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919018" y="437290"/>
            <a:ext cx="73937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KONFIRMASI POSITIF</a:t>
            </a:r>
            <a:endParaRPr kumimoji="0" lang="en-ID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2B43A8E4-5A4F-419A-8BBC-C1200F9BA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5237" y="1210092"/>
            <a:ext cx="10538690" cy="4743606"/>
          </a:xfrm>
          <a:prstGeom prst="rect">
            <a:avLst/>
          </a:prstGeom>
          <a:noFill/>
          <a:ln w="2857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65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65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PT PERMATA HIJAU</a:t>
            </a:r>
          </a:p>
          <a:p>
            <a:pPr marL="0" marR="0" lvl="0" indent="0" algn="ctr" defTabSz="914400" eaLnBrk="1" fontAlgn="auto" latinLnBrk="0" hangingPunct="1">
              <a:lnSpc>
                <a:spcPct val="65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Jln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.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Pandanaran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No. 29</a:t>
            </a:r>
          </a:p>
          <a:p>
            <a:pPr marL="0" marR="0" lvl="0" indent="0" algn="ctr" defTabSz="914400" eaLnBrk="1" fontAlgn="auto" latinLnBrk="0" hangingPunct="1">
              <a:lnSpc>
                <a:spcPct val="65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Semarang</a:t>
            </a:r>
          </a:p>
          <a:p>
            <a:pPr marL="0" marR="0" lvl="0" indent="0" algn="ctr" defTabSz="914400" eaLnBrk="1" fontAlgn="auto" latinLnBrk="0" hangingPunct="1">
              <a:lnSpc>
                <a:spcPct val="65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65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KONFIRMASI PIUTANG</a:t>
            </a:r>
          </a:p>
          <a:p>
            <a:pPr marL="0" marR="0" lvl="0" indent="0" algn="ctr" defTabSz="914400" eaLnBrk="1" fontAlgn="auto" latinLnBrk="0" hangingPunct="1">
              <a:lnSpc>
                <a:spcPct val="65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0" marR="0" lvl="0" indent="0" defTabSz="914400" eaLnBrk="1" fontAlgn="auto" latinLnBrk="0" hangingPunct="1">
              <a:lnSpc>
                <a:spcPct val="65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Kepada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yth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65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Direktur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Keuangan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PT ANTARIKSI</a:t>
            </a:r>
          </a:p>
          <a:p>
            <a:pPr marL="0" marR="0" lvl="0" indent="0" defTabSz="914400" eaLnBrk="1" fontAlgn="auto" latinLnBrk="0" hangingPunct="1">
              <a:lnSpc>
                <a:spcPct val="65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Jln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.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Kutilang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No. 33, Yogyakarta.</a:t>
            </a:r>
          </a:p>
          <a:p>
            <a:pPr marL="0" marR="0" lvl="0" indent="0" defTabSz="914400" eaLnBrk="1" fontAlgn="auto" latinLnBrk="0" hangingPunct="1">
              <a:lnSpc>
                <a:spcPct val="65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Konfirmasi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ini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kami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kirim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untuk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kepentingan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auditor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independen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kami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,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bukan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untuk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menagih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piutang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kami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.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Menurut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catatan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kami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,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saldo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piutang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kami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ke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PT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Antariksa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per 31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Desember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2007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adalah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Rp300.000.000,00 (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tiga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ratus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juta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rupiah)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Mohon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konfirmasi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atas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kebenaran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saldo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tersebut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.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Jawaban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mohon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dikirim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langsung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ke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alamat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auditor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independen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kami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dengan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menggunakan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amplop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jawaban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yang kami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sediakan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kern="0" dirty="0">
                <a:solidFill>
                  <a:prstClr val="black"/>
                </a:solidFill>
                <a:latin typeface="Arial"/>
              </a:rPr>
              <a:t>							</a:t>
            </a:r>
            <a:r>
              <a:rPr lang="en-US" sz="1500" kern="0" dirty="0" err="1">
                <a:solidFill>
                  <a:prstClr val="black"/>
                </a:solidFill>
                <a:latin typeface="Arial"/>
              </a:rPr>
              <a:t>Ttd</a:t>
            </a:r>
            <a:r>
              <a:rPr lang="en-US" sz="1500" kern="0" dirty="0">
                <a:solidFill>
                  <a:prstClr val="black"/>
                </a:solidFill>
                <a:latin typeface="Arial"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							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Direktur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Keuangan</a:t>
            </a:r>
            <a:endParaRPr kumimoji="0" lang="en-US" sz="15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104792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1126837" y="787468"/>
            <a:ext cx="92917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KONFIRMASI POSITIF</a:t>
            </a:r>
            <a:endParaRPr kumimoji="0" lang="en-ID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A8A33DE5-823A-4C34-88F7-50784CC0E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8248" y="1943228"/>
            <a:ext cx="10197825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sz="2000" dirty="0" err="1">
                <a:solidFill>
                  <a:prstClr val="black"/>
                </a:solidFill>
                <a:latin typeface="Arial"/>
              </a:rPr>
              <a:t>Saldo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/>
              </a:rPr>
              <a:t>piutang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/>
              </a:rPr>
              <a:t>tersebut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/>
              </a:rPr>
              <a:t>di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/>
              </a:rPr>
              <a:t>atas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/>
              </a:rPr>
              <a:t>benar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/</a:t>
            </a:r>
            <a:r>
              <a:rPr lang="en-US" sz="2000" dirty="0" err="1">
                <a:solidFill>
                  <a:prstClr val="black"/>
                </a:solidFill>
                <a:latin typeface="Arial"/>
              </a:rPr>
              <a:t>tidak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/>
              </a:rPr>
              <a:t>benar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Arial"/>
              </a:rPr>
              <a:t>dengan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/>
              </a:rPr>
              <a:t>penjelasan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/>
              </a:rPr>
              <a:t>sebagai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/>
              </a:rPr>
              <a:t>berikut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:</a:t>
            </a:r>
          </a:p>
          <a:p>
            <a:pPr defTabSz="914400">
              <a:spcBef>
                <a:spcPct val="50000"/>
              </a:spcBef>
            </a:pPr>
            <a:r>
              <a:rPr lang="en-US" sz="2000" dirty="0">
                <a:solidFill>
                  <a:prstClr val="black"/>
                </a:solidFill>
                <a:latin typeface="Arial"/>
              </a:rPr>
              <a:t>___________________________________________________________</a:t>
            </a:r>
          </a:p>
          <a:p>
            <a:pPr defTabSz="914400">
              <a:spcBef>
                <a:spcPct val="50000"/>
              </a:spcBef>
            </a:pPr>
            <a:r>
              <a:rPr lang="en-US" sz="2000" dirty="0">
                <a:solidFill>
                  <a:prstClr val="black"/>
                </a:solidFill>
                <a:latin typeface="Arial"/>
              </a:rPr>
              <a:t>___________________________________________________________</a:t>
            </a:r>
          </a:p>
          <a:p>
            <a:pPr defTabSz="914400">
              <a:spcBef>
                <a:spcPct val="50000"/>
              </a:spcBef>
            </a:pPr>
            <a:r>
              <a:rPr lang="en-US" sz="2000" dirty="0">
                <a:solidFill>
                  <a:prstClr val="black"/>
                </a:solidFill>
                <a:latin typeface="Arial"/>
              </a:rPr>
              <a:t>___________________________________________________________</a:t>
            </a:r>
          </a:p>
          <a:p>
            <a:pPr defTabSz="914400">
              <a:spcBef>
                <a:spcPct val="50000"/>
              </a:spcBef>
            </a:pPr>
            <a:r>
              <a:rPr lang="en-US" sz="2000" dirty="0">
                <a:solidFill>
                  <a:prstClr val="black"/>
                </a:solidFill>
                <a:latin typeface="Arial"/>
              </a:rPr>
              <a:t>___________________________________________________________</a:t>
            </a:r>
          </a:p>
          <a:p>
            <a:pPr defTabSz="914400">
              <a:spcBef>
                <a:spcPct val="50000"/>
              </a:spcBef>
            </a:pPr>
            <a:r>
              <a:rPr lang="en-US" sz="2000" dirty="0">
                <a:solidFill>
                  <a:prstClr val="black"/>
                </a:solidFill>
                <a:latin typeface="Arial"/>
              </a:rPr>
              <a:t>											         		         		Tanda </a:t>
            </a:r>
            <a:r>
              <a:rPr lang="en-US" sz="2000" dirty="0" err="1">
                <a:solidFill>
                  <a:prstClr val="black"/>
                </a:solidFill>
                <a:latin typeface="Arial"/>
              </a:rPr>
              <a:t>tangan</a:t>
            </a:r>
            <a:endParaRPr lang="en-US" sz="2000" dirty="0">
              <a:solidFill>
                <a:prstClr val="black"/>
              </a:solidFill>
              <a:latin typeface="Arial"/>
            </a:endParaRPr>
          </a:p>
          <a:p>
            <a:pPr defTabSz="914400">
              <a:spcBef>
                <a:spcPct val="50000"/>
              </a:spcBef>
            </a:pPr>
            <a:r>
              <a:rPr lang="en-US" sz="2000" dirty="0">
                <a:solidFill>
                  <a:prstClr val="black"/>
                </a:solidFill>
                <a:latin typeface="Arial"/>
              </a:rPr>
              <a:t>					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08755292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1062182" y="406403"/>
            <a:ext cx="10067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KONFIRMASI NEGATIF</a:t>
            </a:r>
            <a:endParaRPr kumimoji="0" lang="en-ID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F58F9031-858D-4E0C-9124-BD6757A52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0690" y="1224754"/>
            <a:ext cx="10067636" cy="4626651"/>
          </a:xfrm>
          <a:prstGeom prst="rect">
            <a:avLst/>
          </a:prstGeom>
          <a:noFill/>
          <a:ln w="2857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65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65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PT PERMATA HIJAU</a:t>
            </a:r>
          </a:p>
          <a:p>
            <a:pPr marL="0" marR="0" lvl="0" indent="0" algn="ctr" defTabSz="914400" eaLnBrk="1" fontAlgn="auto" latinLnBrk="0" hangingPunct="1">
              <a:lnSpc>
                <a:spcPct val="65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Jln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.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Pandanaran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No. 29</a:t>
            </a:r>
          </a:p>
          <a:p>
            <a:pPr marL="0" marR="0" lvl="0" indent="0" algn="ctr" defTabSz="914400" eaLnBrk="1" fontAlgn="auto" latinLnBrk="0" hangingPunct="1">
              <a:lnSpc>
                <a:spcPct val="65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Semarang</a:t>
            </a:r>
          </a:p>
          <a:p>
            <a:pPr marL="0" marR="0" lvl="0" indent="0" algn="ctr" defTabSz="914400" eaLnBrk="1" fontAlgn="auto" latinLnBrk="0" hangingPunct="1">
              <a:lnSpc>
                <a:spcPct val="65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65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KONFIRMASI PIUTANG</a:t>
            </a:r>
          </a:p>
          <a:p>
            <a:pPr marL="0" marR="0" lvl="0" indent="0" algn="ctr" defTabSz="914400" eaLnBrk="1" fontAlgn="auto" latinLnBrk="0" hangingPunct="1">
              <a:lnSpc>
                <a:spcPct val="65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0" marR="0" lvl="0" indent="0" defTabSz="914400" eaLnBrk="1" fontAlgn="auto" latinLnBrk="0" hangingPunct="1">
              <a:lnSpc>
                <a:spcPct val="65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Kepada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yth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65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Direktur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Keuangan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PT ANTARIKSA</a:t>
            </a:r>
          </a:p>
          <a:p>
            <a:pPr marL="0" marR="0" lvl="0" indent="0" defTabSz="914400" eaLnBrk="1" fontAlgn="auto" latinLnBrk="0" hangingPunct="1">
              <a:lnSpc>
                <a:spcPct val="65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Jln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.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Kutilang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No. 33, Yogyakarta.</a:t>
            </a:r>
          </a:p>
          <a:p>
            <a:pPr marL="0" marR="0" lvl="0" indent="0" defTabSz="914400" eaLnBrk="1" fontAlgn="auto" latinLnBrk="0" hangingPunct="1">
              <a:lnSpc>
                <a:spcPct val="65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Konfirmasi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ini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kami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kirim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untuk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kepentingan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auditor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independen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kami,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bukan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untuk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menagih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piutang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kami.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Menurut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catatan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kami,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saldo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piutang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kami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ke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PT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Antariksa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per 31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Desember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2007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adalah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Rp300.000.000,00 (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tiga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ratus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juta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rupiah)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Jika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600" b="1" i="0" u="sng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saldo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600" b="1" i="0" u="sng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tersebut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600" b="1" i="0" u="sng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tidak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600" b="1" i="0" u="sng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sesuai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,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mohon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penjelasan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.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Penjelasan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mohon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dikirim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ke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alamat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auditor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independen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kami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dengan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menggunakan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amplop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jawaban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yang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telah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kami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sediakan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kern="0" dirty="0">
              <a:solidFill>
                <a:prstClr val="black"/>
              </a:solidFill>
              <a:latin typeface="Arial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BB2B5D9C-08BD-4B9F-A6F2-C4EF6FAF6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86861" y="5449889"/>
            <a:ext cx="272146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00"/>
            <a:r>
              <a:rPr lang="en-US">
                <a:solidFill>
                  <a:prstClr val="black"/>
                </a:solidFill>
                <a:latin typeface="Arial"/>
              </a:rPr>
              <a:t>Direktur Keuangan</a:t>
            </a:r>
          </a:p>
        </p:txBody>
      </p:sp>
    </p:spTree>
    <p:extLst>
      <p:ext uri="{BB962C8B-B14F-4D97-AF65-F5344CB8AC3E}">
        <p14:creationId xmlns:p14="http://schemas.microsoft.com/office/powerpoint/2010/main" val="383047729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1018224" y="606134"/>
            <a:ext cx="680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KONFIRMASI NEGATIF</a:t>
            </a:r>
            <a:endParaRPr kumimoji="0" lang="en-ID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8E856ECA-E943-4A17-BCD1-BAA3E9661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8364" y="1442574"/>
            <a:ext cx="9926951" cy="4247317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dirty="0" err="1">
                <a:solidFill>
                  <a:prstClr val="black"/>
                </a:solidFill>
                <a:latin typeface="Arial"/>
              </a:rPr>
              <a:t>Saldo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/>
              </a:rPr>
              <a:t>piutang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/>
              </a:rPr>
              <a:t>tersebut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/>
              </a:rPr>
              <a:t>di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/>
              </a:rPr>
              <a:t>atas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/>
              </a:rPr>
              <a:t>tidak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/>
              </a:rPr>
              <a:t>benar</a:t>
            </a:r>
            <a:r>
              <a:rPr lang="en-US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Arial"/>
              </a:rPr>
              <a:t>saldo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yang </a:t>
            </a:r>
            <a:r>
              <a:rPr lang="en-US" dirty="0" err="1">
                <a:solidFill>
                  <a:prstClr val="black"/>
                </a:solidFill>
                <a:latin typeface="Arial"/>
              </a:rPr>
              <a:t>benar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/>
              </a:rPr>
              <a:t>adalah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/>
              </a:rPr>
              <a:t>Rp</a:t>
            </a:r>
            <a:r>
              <a:rPr lang="en-US" dirty="0">
                <a:solidFill>
                  <a:prstClr val="black"/>
                </a:solidFill>
                <a:latin typeface="Arial"/>
              </a:rPr>
              <a:t>_______________, </a:t>
            </a:r>
            <a:r>
              <a:rPr lang="en-US" dirty="0" err="1">
                <a:solidFill>
                  <a:prstClr val="black"/>
                </a:solidFill>
                <a:latin typeface="Arial"/>
              </a:rPr>
              <a:t>dengan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/>
              </a:rPr>
              <a:t>penjelasan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/>
              </a:rPr>
              <a:t>sebagai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/>
              </a:rPr>
              <a:t>berikut</a:t>
            </a:r>
            <a:r>
              <a:rPr lang="en-US" dirty="0">
                <a:solidFill>
                  <a:prstClr val="black"/>
                </a:solidFill>
                <a:latin typeface="Arial"/>
              </a:rPr>
              <a:t>:</a:t>
            </a:r>
          </a:p>
          <a:p>
            <a:pPr defTabSz="914400">
              <a:spcBef>
                <a:spcPct val="50000"/>
              </a:spcBef>
            </a:pPr>
            <a:r>
              <a:rPr lang="en-US" dirty="0">
                <a:solidFill>
                  <a:prstClr val="black"/>
                </a:solidFill>
                <a:latin typeface="Arial"/>
              </a:rPr>
              <a:t>_________________________________________________________________________</a:t>
            </a:r>
          </a:p>
          <a:p>
            <a:pPr defTabSz="914400">
              <a:spcBef>
                <a:spcPct val="50000"/>
              </a:spcBef>
            </a:pPr>
            <a:r>
              <a:rPr lang="en-US" dirty="0">
                <a:solidFill>
                  <a:prstClr val="black"/>
                </a:solidFill>
                <a:latin typeface="Arial"/>
              </a:rPr>
              <a:t>_________________________________________________________________________</a:t>
            </a:r>
          </a:p>
          <a:p>
            <a:pPr defTabSz="914400">
              <a:spcBef>
                <a:spcPct val="50000"/>
              </a:spcBef>
            </a:pPr>
            <a:r>
              <a:rPr lang="en-US" dirty="0">
                <a:solidFill>
                  <a:prstClr val="black"/>
                </a:solidFill>
                <a:latin typeface="Arial"/>
              </a:rPr>
              <a:t>_________________________________________________________________________</a:t>
            </a:r>
          </a:p>
          <a:p>
            <a:pPr defTabSz="914400">
              <a:spcBef>
                <a:spcPct val="50000"/>
              </a:spcBef>
            </a:pPr>
            <a:r>
              <a:rPr lang="en-US" dirty="0">
                <a:solidFill>
                  <a:prstClr val="black"/>
                </a:solidFill>
                <a:latin typeface="Arial"/>
              </a:rPr>
              <a:t>_________________________________________________________________________</a:t>
            </a:r>
          </a:p>
          <a:p>
            <a:pPr defTabSz="914400">
              <a:spcBef>
                <a:spcPct val="50000"/>
              </a:spcBef>
            </a:pPr>
            <a:r>
              <a:rPr lang="en-US" dirty="0">
                <a:solidFill>
                  <a:prstClr val="black"/>
                </a:solidFill>
                <a:latin typeface="Arial"/>
              </a:rPr>
              <a:t>											         		        		 Tanda </a:t>
            </a:r>
            <a:r>
              <a:rPr lang="en-US" dirty="0" err="1">
                <a:solidFill>
                  <a:prstClr val="black"/>
                </a:solidFill>
                <a:latin typeface="Arial"/>
              </a:rPr>
              <a:t>tangan</a:t>
            </a:r>
            <a:endParaRPr lang="en-US" dirty="0">
              <a:solidFill>
                <a:prstClr val="black"/>
              </a:solidFill>
              <a:latin typeface="Arial"/>
            </a:endParaRPr>
          </a:p>
          <a:p>
            <a:pPr defTabSz="914400">
              <a:spcBef>
                <a:spcPct val="50000"/>
              </a:spcBef>
            </a:pPr>
            <a:r>
              <a:rPr lang="en-US" dirty="0">
                <a:solidFill>
                  <a:prstClr val="black"/>
                </a:solidFill>
                <a:latin typeface="Arial"/>
              </a:rPr>
              <a:t>					</a:t>
            </a:r>
          </a:p>
          <a:p>
            <a:pPr defTabSz="914400">
              <a:spcBef>
                <a:spcPct val="50000"/>
              </a:spcBef>
            </a:pPr>
            <a:endParaRPr lang="en-US" dirty="0">
              <a:solidFill>
                <a:prstClr val="black"/>
              </a:solidFill>
              <a:latin typeface="Arial"/>
            </a:endParaRPr>
          </a:p>
          <a:p>
            <a:pPr defTabSz="914400">
              <a:spcBef>
                <a:spcPct val="50000"/>
              </a:spcBef>
            </a:pPr>
            <a:r>
              <a:rPr lang="en-US" dirty="0">
                <a:solidFill>
                  <a:prstClr val="black"/>
                </a:solidFill>
                <a:latin typeface="Arial"/>
              </a:rPr>
              <a:t>					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36959441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1011382" y="608157"/>
            <a:ext cx="11120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KONFIRMASI PIUTANG TIDAK DILAKUKAN</a:t>
            </a:r>
            <a:endParaRPr kumimoji="0" lang="en-ID" sz="3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41948C6-BCD3-47A7-BE6D-D0B640A5372C}"/>
              </a:ext>
            </a:extLst>
          </p:cNvPr>
          <p:cNvSpPr txBox="1">
            <a:spLocks/>
          </p:cNvSpPr>
          <p:nvPr/>
        </p:nvSpPr>
        <p:spPr>
          <a:xfrm>
            <a:off x="1085273" y="1598019"/>
            <a:ext cx="10598727" cy="4100818"/>
          </a:xfrm>
          <a:prstGeom prst="rect">
            <a:avLst/>
          </a:prstGeom>
        </p:spPr>
        <p:txBody>
          <a:bodyPr vert="horz">
            <a:noAutofit/>
          </a:bodyPr>
          <a:lstStyle>
            <a:lvl1pPr marL="514350" indent="-514350" algn="l" rtl="0" eaLnBrk="1" latinLnBrk="0" hangingPunct="1">
              <a:spcBef>
                <a:spcPct val="20000"/>
              </a:spcBef>
              <a:buClr>
                <a:schemeClr val="tx1"/>
              </a:buClr>
              <a:buSzPct val="150000"/>
              <a:buFont typeface="Arial" pitchFamily="34" charset="0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0113" indent="-368300" algn="l" rtl="0" eaLnBrk="1" latinLnBrk="0" hangingPunct="1">
              <a:spcBef>
                <a:spcPct val="20000"/>
              </a:spcBef>
              <a:buClrTx/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475" indent="-228600" algn="l" rtl="0" eaLnBrk="1" latinLnBrk="0" hangingPunct="1">
              <a:spcBef>
                <a:spcPct val="20000"/>
              </a:spcBef>
              <a:buClrTx/>
              <a:buSzPct val="95000"/>
              <a:buFont typeface="Wingdings" pitchFamily="2" charset="2"/>
              <a:buChar char="§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9725" indent="-439738" algn="l" rtl="0" eaLnBrk="1" latinLnBrk="0" hangingPunct="1">
              <a:spcBef>
                <a:spcPct val="20000"/>
              </a:spcBef>
              <a:buClrTx/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79613" indent="-369888" algn="l" rtl="0" eaLnBrk="1" latinLnBrk="0" hangingPunct="1">
              <a:spcBef>
                <a:spcPct val="20000"/>
              </a:spcBef>
              <a:buClrTx/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ysClr val="windowText" lastClr="000000"/>
              </a:buClr>
              <a:buSzPct val="150000"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Konfirmasi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piutang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tidak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dilakukan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pada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saat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</a:p>
          <a:p>
            <a:pPr marL="1255713" marR="0" lvl="1" indent="-723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Saldo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piutang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tidak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material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terhadap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laporan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keuangan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secara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keseluruhan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  <a:p>
            <a:pPr marL="1255713" marR="0" lvl="1" indent="-723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Konfirmasi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diprediksi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tidak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efektif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  <a:p>
            <a:pPr marL="1255713" marR="0" lvl="1" indent="-723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Risiko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bawaan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dan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risiko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pengendalian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cukup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rendah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disisi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lain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hasil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pengujian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analitis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dan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pengujian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substantif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lain,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tidak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mengindikasikan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adanya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salah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saji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material.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ysClr val="windowText" lastClr="000000"/>
              </a:buClr>
              <a:buSzPct val="150000"/>
              <a:buFont typeface="Arial" pitchFamily="34" charset="0"/>
              <a:buChar char="•"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766949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1011383" y="546680"/>
            <a:ext cx="878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KONFIRMASI NEGATIF</a:t>
            </a:r>
            <a:endParaRPr kumimoji="0" lang="en-ID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F7E7516-41F5-46F2-803A-5CD8B1295757}"/>
              </a:ext>
            </a:extLst>
          </p:cNvPr>
          <p:cNvSpPr txBox="1">
            <a:spLocks/>
          </p:cNvSpPr>
          <p:nvPr/>
        </p:nvSpPr>
        <p:spPr>
          <a:xfrm>
            <a:off x="1011383" y="1450237"/>
            <a:ext cx="10469418" cy="4350199"/>
          </a:xfrm>
          <a:prstGeom prst="rect">
            <a:avLst/>
          </a:prstGeom>
        </p:spPr>
        <p:txBody>
          <a:bodyPr vert="horz">
            <a:noAutofit/>
          </a:bodyPr>
          <a:lstStyle>
            <a:lvl1pPr marL="514350" indent="-514350" algn="l" rtl="0" eaLnBrk="1" latinLnBrk="0" hangingPunct="1">
              <a:spcBef>
                <a:spcPct val="20000"/>
              </a:spcBef>
              <a:buClr>
                <a:schemeClr val="tx1"/>
              </a:buClr>
              <a:buSzPct val="150000"/>
              <a:buFont typeface="Arial" pitchFamily="34" charset="0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0113" indent="-368300" algn="l" rtl="0" eaLnBrk="1" latinLnBrk="0" hangingPunct="1">
              <a:spcBef>
                <a:spcPct val="20000"/>
              </a:spcBef>
              <a:buClrTx/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475" indent="-228600" algn="l" rtl="0" eaLnBrk="1" latinLnBrk="0" hangingPunct="1">
              <a:spcBef>
                <a:spcPct val="20000"/>
              </a:spcBef>
              <a:buClrTx/>
              <a:buSzPct val="95000"/>
              <a:buFont typeface="Wingdings" pitchFamily="2" charset="2"/>
              <a:buChar char="§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9725" indent="-439738" algn="l" rtl="0" eaLnBrk="1" latinLnBrk="0" hangingPunct="1">
              <a:spcBef>
                <a:spcPct val="20000"/>
              </a:spcBef>
              <a:buClrTx/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79613" indent="-369888" algn="l" rtl="0" eaLnBrk="1" latinLnBrk="0" hangingPunct="1">
              <a:spcBef>
                <a:spcPct val="20000"/>
              </a:spcBef>
              <a:buClrTx/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ClrTx/>
            </a:pP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Konfirmasi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bentuk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negatif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hanya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digunakan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pada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saat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tiga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kondisi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berikut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dipenuhi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1347788" lvl="1" indent="-815975" defTabSz="914400"/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Risiko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deteksi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antar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sedang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tinggi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artinya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risiko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pengendalian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relatif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rendah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.</a:t>
            </a:r>
          </a:p>
          <a:p>
            <a:pPr marL="1347788" lvl="1" indent="-815975" defTabSz="914400"/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Saldo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piutang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didominasi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oleh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saldo-saldo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yang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kecil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jumlahnya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.</a:t>
            </a:r>
          </a:p>
          <a:p>
            <a:pPr marL="1347788" lvl="1" indent="-815975" defTabSz="914400"/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Konfirmasi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positif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diprakirakan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tidak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akan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direspon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oleh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debitur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.</a:t>
            </a:r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914400"/>
            <a:endParaRPr lang="id-ID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96436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1233054" y="785093"/>
            <a:ext cx="8894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PENGENDALIAN KONFIRMASI</a:t>
            </a:r>
            <a:endParaRPr kumimoji="0" lang="en-ID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FF9DF83-C54E-45CA-A111-DA57092A0E76}"/>
              </a:ext>
            </a:extLst>
          </p:cNvPr>
          <p:cNvSpPr txBox="1">
            <a:spLocks/>
          </p:cNvSpPr>
          <p:nvPr/>
        </p:nvSpPr>
        <p:spPr>
          <a:xfrm>
            <a:off x="1233054" y="1483503"/>
            <a:ext cx="9998363" cy="4196861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628650" indent="-628650">
              <a:spcBef>
                <a:spcPts val="0"/>
              </a:spcBef>
              <a:spcAft>
                <a:spcPts val="0"/>
              </a:spcAft>
            </a:pP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Memastikan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bahwa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jumlah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nama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dan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alamat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surat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konfirmasi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sesuai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data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rekening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pelanggan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628650" indent="-628650">
              <a:spcBef>
                <a:spcPts val="0"/>
              </a:spcBef>
              <a:spcAft>
                <a:spcPts val="0"/>
              </a:spcAft>
            </a:pP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Mengawasi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proses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pembuatan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konfirmasi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s.d.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pengiriman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konfirmasi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628650" indent="-628650">
              <a:spcBef>
                <a:spcPts val="0"/>
              </a:spcBef>
              <a:spcAft>
                <a:spcPts val="0"/>
              </a:spcAft>
            </a:pP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alamat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KAP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amplop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jawaban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konfirmasi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628650" indent="-628650">
              <a:spcBef>
                <a:spcPts val="0"/>
              </a:spcBef>
              <a:spcAft>
                <a:spcPts val="0"/>
              </a:spcAft>
            </a:pP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Mengirimkan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sendiri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surat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konfirmasi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095549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846281" y="669636"/>
            <a:ext cx="7656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KERTAS KERJA AUDIT</a:t>
            </a:r>
            <a:endParaRPr kumimoji="0" lang="en-ID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60CDAFC-D958-40D7-B2FC-F4EE6E6A36A3}"/>
              </a:ext>
            </a:extLst>
          </p:cNvPr>
          <p:cNvSpPr txBox="1">
            <a:spLocks/>
          </p:cNvSpPr>
          <p:nvPr/>
        </p:nvSpPr>
        <p:spPr>
          <a:xfrm>
            <a:off x="846281" y="1299620"/>
            <a:ext cx="10499437" cy="4888744"/>
          </a:xfrm>
          <a:prstGeom prst="rect">
            <a:avLst/>
          </a:prstGeom>
        </p:spPr>
        <p:txBody>
          <a:bodyPr vert="horz">
            <a:noAutofit/>
          </a:bodyPr>
          <a:lstStyle>
            <a:lvl1pPr marL="514350" indent="-514350" algn="l" rtl="0" eaLnBrk="1" latinLnBrk="0" hangingPunct="1">
              <a:spcBef>
                <a:spcPct val="20000"/>
              </a:spcBef>
              <a:buClr>
                <a:schemeClr val="tx1"/>
              </a:buClr>
              <a:buSzPct val="150000"/>
              <a:buFont typeface="Arial" pitchFamily="34" charset="0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0113" indent="-368300" algn="l" rtl="0" eaLnBrk="1" latinLnBrk="0" hangingPunct="1">
              <a:spcBef>
                <a:spcPct val="20000"/>
              </a:spcBef>
              <a:buClrTx/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475" indent="-228600" algn="l" rtl="0" eaLnBrk="1" latinLnBrk="0" hangingPunct="1">
              <a:spcBef>
                <a:spcPct val="20000"/>
              </a:spcBef>
              <a:buClrTx/>
              <a:buSzPct val="95000"/>
              <a:buFont typeface="Wingdings" pitchFamily="2" charset="2"/>
              <a:buChar char="§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9725" indent="-439738" algn="l" rtl="0" eaLnBrk="1" latinLnBrk="0" hangingPunct="1">
              <a:spcBef>
                <a:spcPct val="20000"/>
              </a:spcBef>
              <a:buClrTx/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79613" indent="-369888" algn="l" rtl="0" eaLnBrk="1" latinLnBrk="0" hangingPunct="1">
              <a:spcBef>
                <a:spcPct val="20000"/>
              </a:spcBef>
              <a:buClrTx/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spcBef>
                <a:spcPts val="0"/>
              </a:spcBef>
              <a:buClrTx/>
            </a:pPr>
            <a:r>
              <a:rPr lang="en-US" sz="3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Fungsi</a:t>
            </a:r>
            <a:r>
              <a:rPr lang="en-US" sz="3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kertas</a:t>
            </a:r>
            <a:r>
              <a:rPr lang="en-US" sz="3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en-US" sz="3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3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3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mendokumentasikan</a:t>
            </a:r>
            <a:r>
              <a:rPr lang="en-US" sz="3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seluruh</a:t>
            </a:r>
            <a:r>
              <a:rPr lang="en-US" sz="3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hasil</a:t>
            </a:r>
            <a:r>
              <a:rPr lang="en-US" sz="3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pekerjaan</a:t>
            </a:r>
            <a:r>
              <a:rPr lang="en-US" sz="3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pengauditan</a:t>
            </a:r>
            <a:r>
              <a:rPr lang="en-US" sz="3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termasuk</a:t>
            </a:r>
            <a:r>
              <a:rPr lang="en-US" sz="3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prosedur</a:t>
            </a:r>
            <a:r>
              <a:rPr lang="en-US" sz="3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pengauditan</a:t>
            </a:r>
            <a:r>
              <a:rPr lang="en-US" sz="3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3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telah</a:t>
            </a:r>
            <a:r>
              <a:rPr lang="en-US" sz="3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ditempuh</a:t>
            </a:r>
            <a:r>
              <a:rPr lang="en-US" sz="3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oleh auditor.	</a:t>
            </a:r>
          </a:p>
          <a:p>
            <a:pPr defTabSz="914400">
              <a:spcBef>
                <a:spcPts val="0"/>
              </a:spcBef>
              <a:buClrTx/>
            </a:pPr>
            <a:r>
              <a:rPr lang="en-US" sz="3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Kriteria</a:t>
            </a:r>
            <a:r>
              <a:rPr lang="en-US" sz="3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kertas</a:t>
            </a:r>
            <a:r>
              <a:rPr lang="en-US" sz="3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en-US" sz="3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3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baik</a:t>
            </a:r>
            <a:r>
              <a:rPr lang="en-US" sz="3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1163638" lvl="1" indent="-631825" defTabSz="9144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Sistematis</a:t>
            </a:r>
            <a:r>
              <a:rPr lang="en-US" sz="3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lengkap</a:t>
            </a:r>
            <a:r>
              <a:rPr lang="en-US" sz="3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dan </a:t>
            </a:r>
            <a:r>
              <a:rPr lang="en-US" sz="3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relevan</a:t>
            </a:r>
            <a:r>
              <a:rPr lang="en-US" sz="3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3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3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pengauditan</a:t>
            </a:r>
            <a:r>
              <a:rPr lang="en-US" sz="3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163638" lvl="1" indent="-631825" defTabSz="9144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Mudah</a:t>
            </a:r>
            <a:r>
              <a:rPr lang="en-US" sz="3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difahami</a:t>
            </a:r>
            <a:r>
              <a:rPr lang="en-US" sz="3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seluruh</a:t>
            </a:r>
            <a:r>
              <a:rPr lang="en-US" sz="3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prosedur</a:t>
            </a:r>
            <a:r>
              <a:rPr lang="en-US" sz="3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pengauditan</a:t>
            </a:r>
            <a:r>
              <a:rPr lang="en-US" sz="3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dan  </a:t>
            </a:r>
            <a:r>
              <a:rPr lang="en-US" sz="3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referensi</a:t>
            </a:r>
            <a:r>
              <a:rPr lang="en-US" sz="3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data (</a:t>
            </a:r>
            <a:r>
              <a:rPr lang="en-US" sz="3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termasuk</a:t>
            </a:r>
            <a:r>
              <a:rPr lang="en-US" sz="3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indek</a:t>
            </a:r>
            <a:r>
              <a:rPr lang="en-US" sz="3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silang</a:t>
            </a:r>
            <a:r>
              <a:rPr lang="en-US" sz="3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en-US" sz="3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dicantumkan</a:t>
            </a:r>
            <a:r>
              <a:rPr lang="en-US" sz="3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3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kertas</a:t>
            </a:r>
            <a:r>
              <a:rPr lang="en-US" sz="3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en-US" sz="3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pengauditan</a:t>
            </a:r>
            <a:r>
              <a:rPr lang="en-US" sz="3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defTabSz="914400">
              <a:spcBef>
                <a:spcPts val="0"/>
              </a:spcBef>
            </a:pPr>
            <a:endParaRPr lang="id-ID" sz="3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42534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040EBB2-A37B-48E5-9C69-ECDEC886F8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205701"/>
              </p:ext>
            </p:extLst>
          </p:nvPr>
        </p:nvGraphicFramePr>
        <p:xfrm>
          <a:off x="1311565" y="1452414"/>
          <a:ext cx="9698181" cy="4303462"/>
        </p:xfrm>
        <a:graphic>
          <a:graphicData uri="http://schemas.openxmlformats.org/drawingml/2006/table">
            <a:tbl>
              <a:tblPr/>
              <a:tblGrid>
                <a:gridCol w="735591">
                  <a:extLst>
                    <a:ext uri="{9D8B030D-6E8A-4147-A177-3AD203B41FA5}">
                      <a16:colId xmlns:a16="http://schemas.microsoft.com/office/drawing/2014/main" val="3828739594"/>
                    </a:ext>
                  </a:extLst>
                </a:gridCol>
                <a:gridCol w="721167">
                  <a:extLst>
                    <a:ext uri="{9D8B030D-6E8A-4147-A177-3AD203B41FA5}">
                      <a16:colId xmlns:a16="http://schemas.microsoft.com/office/drawing/2014/main" val="1221809062"/>
                    </a:ext>
                  </a:extLst>
                </a:gridCol>
                <a:gridCol w="1312526">
                  <a:extLst>
                    <a:ext uri="{9D8B030D-6E8A-4147-A177-3AD203B41FA5}">
                      <a16:colId xmlns:a16="http://schemas.microsoft.com/office/drawing/2014/main" val="4098441040"/>
                    </a:ext>
                  </a:extLst>
                </a:gridCol>
                <a:gridCol w="1182716">
                  <a:extLst>
                    <a:ext uri="{9D8B030D-6E8A-4147-A177-3AD203B41FA5}">
                      <a16:colId xmlns:a16="http://schemas.microsoft.com/office/drawing/2014/main" val="823709581"/>
                    </a:ext>
                  </a:extLst>
                </a:gridCol>
                <a:gridCol w="1081752">
                  <a:extLst>
                    <a:ext uri="{9D8B030D-6E8A-4147-A177-3AD203B41FA5}">
                      <a16:colId xmlns:a16="http://schemas.microsoft.com/office/drawing/2014/main" val="3762173256"/>
                    </a:ext>
                  </a:extLst>
                </a:gridCol>
                <a:gridCol w="1081752">
                  <a:extLst>
                    <a:ext uri="{9D8B030D-6E8A-4147-A177-3AD203B41FA5}">
                      <a16:colId xmlns:a16="http://schemas.microsoft.com/office/drawing/2014/main" val="1522989478"/>
                    </a:ext>
                  </a:extLst>
                </a:gridCol>
                <a:gridCol w="1240408">
                  <a:extLst>
                    <a:ext uri="{9D8B030D-6E8A-4147-A177-3AD203B41FA5}">
                      <a16:colId xmlns:a16="http://schemas.microsoft.com/office/drawing/2014/main" val="1419178247"/>
                    </a:ext>
                  </a:extLst>
                </a:gridCol>
                <a:gridCol w="1153868">
                  <a:extLst>
                    <a:ext uri="{9D8B030D-6E8A-4147-A177-3AD203B41FA5}">
                      <a16:colId xmlns:a16="http://schemas.microsoft.com/office/drawing/2014/main" val="2023492450"/>
                    </a:ext>
                  </a:extLst>
                </a:gridCol>
                <a:gridCol w="1188401">
                  <a:extLst>
                    <a:ext uri="{9D8B030D-6E8A-4147-A177-3AD203B41FA5}">
                      <a16:colId xmlns:a16="http://schemas.microsoft.com/office/drawing/2014/main" val="260855309"/>
                    </a:ext>
                  </a:extLst>
                </a:gridCol>
              </a:tblGrid>
              <a:tr h="240146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Daftar Piutang Dangang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895367"/>
                  </a:ext>
                </a:extLst>
              </a:tr>
              <a:tr h="240146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 31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Desember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XX01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947931"/>
                  </a:ext>
                </a:extLst>
              </a:tr>
              <a:tr h="240146"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Kode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Debitur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Blm Jatuh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Lewat Waktu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3833155"/>
                  </a:ext>
                </a:extLst>
              </a:tr>
              <a:tr h="240146"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1 - 30 hari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31 - 60 hari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61-90 hari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91 - 120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hari</a:t>
                      </a:r>
                      <a:endParaRPr lang="en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 120 hari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6494750"/>
                  </a:ext>
                </a:extLst>
              </a:tr>
              <a:tr h="240146"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AR-001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1.900.000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1.200.000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400.000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300.000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7000070"/>
                  </a:ext>
                </a:extLst>
              </a:tr>
              <a:tr h="240146"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AR-002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4.000.000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3.000.000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1.000.000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450050"/>
                  </a:ext>
                </a:extLst>
              </a:tr>
              <a:tr h="240146"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AR-005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8.000.000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6.000.000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2.000.000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5989395"/>
                  </a:ext>
                </a:extLst>
              </a:tr>
              <a:tr h="240146"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AR-008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2.500.000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2.500.000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3896714"/>
                  </a:ext>
                </a:extLst>
              </a:tr>
              <a:tr h="240146"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AR-015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1.000.000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1.000.000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9670372"/>
                  </a:ext>
                </a:extLst>
              </a:tr>
              <a:tr h="240146"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AR-020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1.500.000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1.500.000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1447331"/>
                  </a:ext>
                </a:extLst>
              </a:tr>
              <a:tr h="240146"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AR-021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8.000.000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8.000.000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0598250"/>
                  </a:ext>
                </a:extLst>
              </a:tr>
              <a:tr h="240146"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AR-025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3.000.000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3.000.000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2997423"/>
                  </a:ext>
                </a:extLst>
              </a:tr>
              <a:tr h="240146"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AR-030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4.000.000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4.000.000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5341964"/>
                  </a:ext>
                </a:extLst>
              </a:tr>
              <a:tr h="240146"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33.900.000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20.700.000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400.000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4.000.000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6.300.000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1.500.000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1.000.000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6430232"/>
                  </a:ext>
                </a:extLst>
              </a:tr>
              <a:tr h="24014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Taksiran KP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211562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1.572.000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414.000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16.000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280.000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567.000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165.000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130.000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9762199"/>
                  </a:ext>
                </a:extLst>
              </a:tr>
              <a:tr h="240146">
                <a:tc>
                  <a:txBody>
                    <a:bodyPr/>
                    <a:lstStyle/>
                    <a:p>
                      <a:pPr algn="l" fontAlgn="b"/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736578"/>
                  </a:ext>
                </a:extLst>
              </a:tr>
              <a:tr h="240146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Biaya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kerugian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piutang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tahun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XX01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2.300.000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D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198477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EFFAA5A-413A-4D5E-AF7D-FCF6512B0947}"/>
              </a:ext>
            </a:extLst>
          </p:cNvPr>
          <p:cNvSpPr txBox="1"/>
          <p:nvPr/>
        </p:nvSpPr>
        <p:spPr>
          <a:xfrm>
            <a:off x="1219201" y="835419"/>
            <a:ext cx="46978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ILUSTRASI DATA PIUTANG DAGANG</a:t>
            </a:r>
            <a:endParaRPr lang="en-ID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40228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305F59D-8911-4DBB-AB5D-93E834D41476}"/>
              </a:ext>
            </a:extLst>
          </p:cNvPr>
          <p:cNvSpPr txBox="1"/>
          <p:nvPr/>
        </p:nvSpPr>
        <p:spPr>
          <a:xfrm>
            <a:off x="983672" y="363915"/>
            <a:ext cx="1022465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ilustrasi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 daftar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piutang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dagang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pada slide di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auditor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bersikap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skeptis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poin-poin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mencakup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03275" indent="-803275">
              <a:buFont typeface="+mj-lt"/>
              <a:buAutoNum type="arabicPeriod"/>
            </a:pPr>
            <a:r>
              <a:rPr lang="en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kebenaran</a:t>
            </a:r>
            <a:r>
              <a:rPr lang="en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saldo</a:t>
            </a:r>
            <a:r>
              <a:rPr lang="en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piutang</a:t>
            </a:r>
            <a:r>
              <a:rPr lang="en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masing-masing </a:t>
            </a:r>
            <a:r>
              <a:rPr lang="en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debitur</a:t>
            </a:r>
            <a:r>
              <a:rPr lang="en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sampling)</a:t>
            </a:r>
          </a:p>
          <a:p>
            <a:pPr marL="803275" indent="-803275">
              <a:buFont typeface="+mj-lt"/>
              <a:buAutoNum type="arabicPeriod"/>
            </a:pPr>
            <a:r>
              <a:rPr lang="en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kebenaran</a:t>
            </a:r>
            <a:r>
              <a:rPr lang="en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klasifikasi</a:t>
            </a:r>
            <a:r>
              <a:rPr lang="en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umur</a:t>
            </a:r>
            <a:r>
              <a:rPr lang="en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piutang</a:t>
            </a:r>
            <a:r>
              <a:rPr lang="en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3275" indent="-803275">
              <a:buFont typeface="+mj-lt"/>
              <a:buAutoNum type="arabicPeriod"/>
            </a:pPr>
            <a:r>
              <a:rPr lang="en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ketepatan</a:t>
            </a:r>
            <a:r>
              <a:rPr lang="en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persentasi</a:t>
            </a:r>
            <a:r>
              <a:rPr lang="en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taksiran</a:t>
            </a:r>
            <a:r>
              <a:rPr lang="en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kerugian</a:t>
            </a:r>
            <a:r>
              <a:rPr lang="en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piutang</a:t>
            </a:r>
            <a:r>
              <a:rPr lang="en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3275" indent="-803275">
              <a:buFont typeface="+mj-lt"/>
              <a:buAutoNum type="arabicPeriod"/>
            </a:pPr>
            <a:r>
              <a:rPr lang="en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ketepatan</a:t>
            </a:r>
            <a:r>
              <a:rPr lang="en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pengakuan</a:t>
            </a:r>
            <a:r>
              <a:rPr lang="en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kerugian</a:t>
            </a:r>
            <a:r>
              <a:rPr lang="en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piutang</a:t>
            </a:r>
            <a:r>
              <a:rPr lang="en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3275" indent="-803275">
              <a:buFont typeface="+mj-lt"/>
              <a:buAutoNum type="arabicPeriod"/>
            </a:pPr>
            <a:r>
              <a:rPr lang="en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dihasilkan</a:t>
            </a:r>
            <a:r>
              <a:rPr lang="en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program </a:t>
            </a:r>
            <a:r>
              <a:rPr lang="en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aplikasi</a:t>
            </a:r>
            <a:r>
              <a:rPr lang="en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perlu</a:t>
            </a:r>
            <a:r>
              <a:rPr lang="en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diuji</a:t>
            </a:r>
            <a:r>
              <a:rPr lang="en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kemampuan</a:t>
            </a:r>
            <a:r>
              <a:rPr lang="en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program </a:t>
            </a:r>
            <a:r>
              <a:rPr lang="en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aplikasi</a:t>
            </a:r>
            <a:r>
              <a:rPr lang="en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membuat</a:t>
            </a:r>
            <a:r>
              <a:rPr lang="en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daftar </a:t>
            </a:r>
            <a:r>
              <a:rPr lang="en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piutang</a:t>
            </a:r>
            <a:r>
              <a:rPr lang="en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tepat</a:t>
            </a:r>
            <a:r>
              <a:rPr lang="en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3798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B65E638-1969-4672-8B06-B089B309EEDF}"/>
              </a:ext>
            </a:extLst>
          </p:cNvPr>
          <p:cNvSpPr/>
          <p:nvPr/>
        </p:nvSpPr>
        <p:spPr>
          <a:xfrm>
            <a:off x="1050880" y="3691033"/>
            <a:ext cx="10235895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 Pengendalian Internal (SPI)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239CD7-EE0D-4171-B2CC-A3DDFAAC2BBB}"/>
              </a:ext>
            </a:extLst>
          </p:cNvPr>
          <p:cNvSpPr/>
          <p:nvPr/>
        </p:nvSpPr>
        <p:spPr>
          <a:xfrm>
            <a:off x="1050880" y="5092076"/>
            <a:ext cx="10235895" cy="6480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LAPORAN KEUANGAN</a:t>
            </a:r>
          </a:p>
        </p:txBody>
      </p:sp>
      <p:sp>
        <p:nvSpPr>
          <p:cNvPr id="8" name="Right Arrow 28">
            <a:extLst>
              <a:ext uri="{FF2B5EF4-FFF2-40B4-BE49-F238E27FC236}">
                <a16:creationId xmlns:a16="http://schemas.microsoft.com/office/drawing/2014/main" id="{EBA2961C-0E03-4F3F-AD73-96D974E4FAAE}"/>
              </a:ext>
            </a:extLst>
          </p:cNvPr>
          <p:cNvSpPr/>
          <p:nvPr/>
        </p:nvSpPr>
        <p:spPr>
          <a:xfrm rot="16200000">
            <a:off x="9670379" y="3021839"/>
            <a:ext cx="684076" cy="5040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ight Arrow 29">
            <a:extLst>
              <a:ext uri="{FF2B5EF4-FFF2-40B4-BE49-F238E27FC236}">
                <a16:creationId xmlns:a16="http://schemas.microsoft.com/office/drawing/2014/main" id="{65937BAE-AB2B-4CCF-AF9A-CD5579477DF5}"/>
              </a:ext>
            </a:extLst>
          </p:cNvPr>
          <p:cNvSpPr/>
          <p:nvPr/>
        </p:nvSpPr>
        <p:spPr>
          <a:xfrm rot="16200000">
            <a:off x="5902780" y="3021839"/>
            <a:ext cx="684076" cy="5040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ight Arrow 30">
            <a:extLst>
              <a:ext uri="{FF2B5EF4-FFF2-40B4-BE49-F238E27FC236}">
                <a16:creationId xmlns:a16="http://schemas.microsoft.com/office/drawing/2014/main" id="{09A0D1FD-F5CF-4161-982C-1FDF461A7511}"/>
              </a:ext>
            </a:extLst>
          </p:cNvPr>
          <p:cNvSpPr/>
          <p:nvPr/>
        </p:nvSpPr>
        <p:spPr>
          <a:xfrm rot="16200000">
            <a:off x="2134897" y="3021840"/>
            <a:ext cx="684076" cy="5040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ight Arrow 31">
            <a:extLst>
              <a:ext uri="{FF2B5EF4-FFF2-40B4-BE49-F238E27FC236}">
                <a16:creationId xmlns:a16="http://schemas.microsoft.com/office/drawing/2014/main" id="{E18A504E-F0BB-4A15-AD61-B0E14E91426E}"/>
              </a:ext>
            </a:extLst>
          </p:cNvPr>
          <p:cNvSpPr/>
          <p:nvPr/>
        </p:nvSpPr>
        <p:spPr>
          <a:xfrm rot="16200000">
            <a:off x="9739375" y="4435246"/>
            <a:ext cx="546084" cy="5040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ight Arrow 32">
            <a:extLst>
              <a:ext uri="{FF2B5EF4-FFF2-40B4-BE49-F238E27FC236}">
                <a16:creationId xmlns:a16="http://schemas.microsoft.com/office/drawing/2014/main" id="{4A926D72-CDCD-4B8E-89ED-A1A35462A2E4}"/>
              </a:ext>
            </a:extLst>
          </p:cNvPr>
          <p:cNvSpPr/>
          <p:nvPr/>
        </p:nvSpPr>
        <p:spPr>
          <a:xfrm rot="16200000">
            <a:off x="5971776" y="4492269"/>
            <a:ext cx="546084" cy="5040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ight Arrow 33">
            <a:extLst>
              <a:ext uri="{FF2B5EF4-FFF2-40B4-BE49-F238E27FC236}">
                <a16:creationId xmlns:a16="http://schemas.microsoft.com/office/drawing/2014/main" id="{C15A00DC-58DB-4BBF-B133-0988409564E8}"/>
              </a:ext>
            </a:extLst>
          </p:cNvPr>
          <p:cNvSpPr/>
          <p:nvPr/>
        </p:nvSpPr>
        <p:spPr>
          <a:xfrm rot="16200000">
            <a:off x="2215497" y="4491880"/>
            <a:ext cx="546085" cy="5040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ight Arrow 34">
            <a:extLst>
              <a:ext uri="{FF2B5EF4-FFF2-40B4-BE49-F238E27FC236}">
                <a16:creationId xmlns:a16="http://schemas.microsoft.com/office/drawing/2014/main" id="{09CFB797-D64A-433F-835D-8F0DB92FB288}"/>
              </a:ext>
            </a:extLst>
          </p:cNvPr>
          <p:cNvSpPr/>
          <p:nvPr/>
        </p:nvSpPr>
        <p:spPr>
          <a:xfrm>
            <a:off x="4186353" y="1869712"/>
            <a:ext cx="684076" cy="504056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ight Arrow 35">
            <a:extLst>
              <a:ext uri="{FF2B5EF4-FFF2-40B4-BE49-F238E27FC236}">
                <a16:creationId xmlns:a16="http://schemas.microsoft.com/office/drawing/2014/main" id="{E69C3FDB-24B8-4BE6-95FB-9FC781AA065C}"/>
              </a:ext>
            </a:extLst>
          </p:cNvPr>
          <p:cNvSpPr/>
          <p:nvPr/>
        </p:nvSpPr>
        <p:spPr>
          <a:xfrm>
            <a:off x="7844583" y="1939808"/>
            <a:ext cx="684076" cy="504056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953051" y="494721"/>
            <a:ext cx="9557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FRAMEWORK AUDIT SIKLUS PENDAPATAN</a:t>
            </a:r>
            <a:endParaRPr lang="en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6BD4541-C050-4CF0-8B58-33FD97754EAB}"/>
              </a:ext>
            </a:extLst>
          </p:cNvPr>
          <p:cNvSpPr/>
          <p:nvPr/>
        </p:nvSpPr>
        <p:spPr>
          <a:xfrm>
            <a:off x="1050881" y="1585348"/>
            <a:ext cx="2852108" cy="12546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Penjualan Tunai</a:t>
            </a:r>
          </a:p>
          <a:p>
            <a:r>
              <a:rPr lang="id-ID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 Kredit</a:t>
            </a:r>
            <a:endParaRPr lang="en-ID" sz="2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459E337-1640-485C-BEF2-9FE7336F5C08}"/>
              </a:ext>
            </a:extLst>
          </p:cNvPr>
          <p:cNvSpPr/>
          <p:nvPr/>
        </p:nvSpPr>
        <p:spPr>
          <a:xfrm>
            <a:off x="5029035" y="1602202"/>
            <a:ext cx="2606149" cy="12546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Proses</a:t>
            </a:r>
          </a:p>
          <a:p>
            <a:r>
              <a:rPr lang="id-ID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Akuntansi</a:t>
            </a:r>
          </a:p>
          <a:p>
            <a:r>
              <a:rPr lang="id-ID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(Manual/Digital)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0C7A1A4-3AD5-46D0-BF5E-9000BE0A9234}"/>
              </a:ext>
            </a:extLst>
          </p:cNvPr>
          <p:cNvSpPr/>
          <p:nvPr/>
        </p:nvSpPr>
        <p:spPr>
          <a:xfrm>
            <a:off x="8738059" y="1602202"/>
            <a:ext cx="2548717" cy="12546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Akun-akun</a:t>
            </a:r>
          </a:p>
          <a:p>
            <a:r>
              <a:rPr lang="id-ID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 Laporan Keuangan</a:t>
            </a:r>
          </a:p>
        </p:txBody>
      </p:sp>
    </p:spTree>
    <p:extLst>
      <p:ext uri="{BB962C8B-B14F-4D97-AF65-F5344CB8AC3E}">
        <p14:creationId xmlns:p14="http://schemas.microsoft.com/office/powerpoint/2010/main" val="278527531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923636" y="523431"/>
            <a:ext cx="9356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ILUSTRASI KERTAS KERJA AUDIT PIUTANG DAGANG</a:t>
            </a:r>
            <a:endParaRPr kumimoji="0" lang="en-ID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5B42248E-906F-4CA8-BF13-E87BD1721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7820" y="1122414"/>
            <a:ext cx="2016454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00"/>
            <a:r>
              <a:rPr lang="en-US" dirty="0">
                <a:solidFill>
                  <a:prstClr val="black"/>
                </a:solidFill>
                <a:latin typeface="Arial"/>
              </a:rPr>
              <a:t>INDEK: PD-1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3C0D8A73-91BA-48A5-899F-940443E2C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5945" y="1095063"/>
            <a:ext cx="588475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00"/>
            <a:r>
              <a:rPr lang="en-US">
                <a:solidFill>
                  <a:prstClr val="black"/>
                </a:solidFill>
                <a:latin typeface="Arial"/>
              </a:rPr>
              <a:t>RINGKASAN ANALISIS UMUR PIUTANG</a:t>
            </a:r>
          </a:p>
        </p:txBody>
      </p:sp>
      <p:sp>
        <p:nvSpPr>
          <p:cNvPr id="8" name="Text Box 144">
            <a:extLst>
              <a:ext uri="{FF2B5EF4-FFF2-40B4-BE49-F238E27FC236}">
                <a16:creationId xmlns:a16="http://schemas.microsoft.com/office/drawing/2014/main" id="{CD3F490E-AB39-4BA3-876E-90CF55270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0036" y="3366941"/>
            <a:ext cx="9975273" cy="2357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defTabSz="914400">
              <a:spcBef>
                <a:spcPct val="20000"/>
              </a:spcBef>
              <a:tabLst>
                <a:tab pos="342900" algn="l"/>
              </a:tabLst>
            </a:pP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Keterangan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:</a:t>
            </a:r>
          </a:p>
          <a:p>
            <a:pPr marL="342900" indent="-342900" defTabSz="914400">
              <a:spcBef>
                <a:spcPct val="20000"/>
              </a:spcBef>
              <a:buFontTx/>
              <a:buAutoNum type="arabicPeriod"/>
              <a:tabLst>
                <a:tab pos="342900" algn="l"/>
              </a:tabLst>
            </a:pP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Jumlah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piutang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 dan CKP </a:t>
            </a: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sesuai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dengan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saldo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menurut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klien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 (WTB-</a:t>
            </a: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Neraca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)</a:t>
            </a:r>
          </a:p>
          <a:p>
            <a:pPr marL="342900" indent="-342900" defTabSz="914400">
              <a:spcBef>
                <a:spcPct val="20000"/>
              </a:spcBef>
              <a:buFontTx/>
              <a:buAutoNum type="arabicPeriod"/>
              <a:tabLst>
                <a:tab pos="342900" algn="l"/>
              </a:tabLst>
            </a:pP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Secara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 sampling, </a:t>
            </a: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seluruh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kategori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piutang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telah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ditelusur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ke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faktur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penjualan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untuk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pemeriksaan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validitas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faktur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jumlah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 rupiah, dan </a:t>
            </a: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ketepatan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pisah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batas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lihat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 PD-2 </a:t>
            </a: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untuk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detil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informasi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pengujian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.</a:t>
            </a:r>
          </a:p>
          <a:p>
            <a:pPr marL="342900" indent="-342900" defTabSz="914400">
              <a:spcBef>
                <a:spcPct val="20000"/>
              </a:spcBef>
              <a:buFontTx/>
              <a:buAutoNum type="arabicPeriod"/>
              <a:tabLst>
                <a:tab pos="342900" algn="l"/>
              </a:tabLst>
            </a:pP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Persentase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kerugian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piutang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konsisten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dengan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tahun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sebelumnya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 dan </a:t>
            </a: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bisa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diterima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.</a:t>
            </a:r>
          </a:p>
          <a:p>
            <a:pPr marL="342900" indent="-342900" defTabSz="914400">
              <a:spcBef>
                <a:spcPct val="20000"/>
              </a:spcBef>
              <a:buFontTx/>
              <a:buAutoNum type="arabicPeriod"/>
              <a:tabLst>
                <a:tab pos="342900" algn="l"/>
              </a:tabLst>
            </a:pP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Biaya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kerugian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piutang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ditentukan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dengan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 </a:t>
            </a:r>
          </a:p>
          <a:p>
            <a:pPr marL="342900" indent="-342900" defTabSz="914400">
              <a:spcBef>
                <a:spcPct val="20000"/>
              </a:spcBef>
              <a:tabLst>
                <a:tab pos="342900" algn="l"/>
              </a:tabLst>
            </a:pPr>
            <a:r>
              <a:rPr lang="en-US" sz="1600" i="1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tepat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dengan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memperhitungkan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 CKP </a:t>
            </a:r>
          </a:p>
          <a:p>
            <a:pPr marL="342900" indent="-342900" defTabSz="914400">
              <a:spcBef>
                <a:spcPct val="20000"/>
              </a:spcBef>
              <a:tabLst>
                <a:tab pos="342900" algn="l"/>
              </a:tabLst>
            </a:pPr>
            <a:r>
              <a:rPr lang="en-US" sz="1600" i="1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dalam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 daftar di </a:t>
            </a: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atas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1600" i="1" dirty="0" err="1">
                <a:solidFill>
                  <a:prstClr val="black"/>
                </a:solidFill>
                <a:latin typeface="Arial"/>
              </a:rPr>
              <a:t>Lihat</a:t>
            </a:r>
            <a:r>
              <a:rPr lang="en-US" sz="1600" i="1" dirty="0">
                <a:solidFill>
                  <a:prstClr val="black"/>
                </a:solidFill>
                <a:latin typeface="Arial"/>
              </a:rPr>
              <a:t> PD-3</a:t>
            </a:r>
          </a:p>
        </p:txBody>
      </p:sp>
      <p:sp>
        <p:nvSpPr>
          <p:cNvPr id="9" name="Text Box 145">
            <a:extLst>
              <a:ext uri="{FF2B5EF4-FFF2-40B4-BE49-F238E27FC236}">
                <a16:creationId xmlns:a16="http://schemas.microsoft.com/office/drawing/2014/main" id="{1B8BEE5B-BE0E-4339-9424-62AEA91D6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4282" y="5724509"/>
            <a:ext cx="217283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00"/>
            <a:r>
              <a:rPr lang="en-US" dirty="0">
                <a:solidFill>
                  <a:prstClr val="black"/>
                </a:solidFill>
                <a:latin typeface="Arial"/>
              </a:rPr>
              <a:t>Budi </a:t>
            </a:r>
            <a:r>
              <a:rPr lang="en-US" dirty="0" err="1">
                <a:solidFill>
                  <a:prstClr val="black"/>
                </a:solidFill>
                <a:latin typeface="Arial"/>
              </a:rPr>
              <a:t>Darmawan</a:t>
            </a:r>
            <a:endParaRPr lang="en-US" dirty="0">
              <a:solidFill>
                <a:prstClr val="black"/>
              </a:solidFill>
              <a:latin typeface="Arial"/>
            </a:endParaRPr>
          </a:p>
          <a:p>
            <a:pPr defTabSz="914400"/>
            <a:r>
              <a:rPr lang="en-US" dirty="0">
                <a:solidFill>
                  <a:prstClr val="black"/>
                </a:solidFill>
                <a:latin typeface="Arial"/>
              </a:rPr>
              <a:t>2 </a:t>
            </a:r>
            <a:r>
              <a:rPr lang="en-US" dirty="0" err="1">
                <a:solidFill>
                  <a:prstClr val="black"/>
                </a:solidFill>
                <a:latin typeface="Arial"/>
              </a:rPr>
              <a:t>Februari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XX01</a:t>
            </a:r>
          </a:p>
        </p:txBody>
      </p:sp>
      <p:sp>
        <p:nvSpPr>
          <p:cNvPr id="11" name="Text Box 155">
            <a:extLst>
              <a:ext uri="{FF2B5EF4-FFF2-40B4-BE49-F238E27FC236}">
                <a16:creationId xmlns:a16="http://schemas.microsoft.com/office/drawing/2014/main" id="{5CF261EB-E21F-460D-81B4-7BAE56D36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2723" y="5253322"/>
            <a:ext cx="217283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00"/>
            <a:r>
              <a:rPr lang="en-US" sz="3200" dirty="0" err="1">
                <a:solidFill>
                  <a:prstClr val="black"/>
                </a:solidFill>
                <a:latin typeface="Mistral" pitchFamily="66" charset="0"/>
              </a:rPr>
              <a:t>Darmawan</a:t>
            </a:r>
            <a:endParaRPr lang="en-US" sz="3200" dirty="0">
              <a:solidFill>
                <a:prstClr val="black"/>
              </a:solidFill>
              <a:latin typeface="Mistral" pitchFamily="66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E4EDCC5-5B0D-4DE2-B3D7-80D78AA656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933955"/>
              </p:ext>
            </p:extLst>
          </p:nvPr>
        </p:nvGraphicFramePr>
        <p:xfrm>
          <a:off x="2248638" y="1462947"/>
          <a:ext cx="7210102" cy="1760220"/>
        </p:xfrm>
        <a:graphic>
          <a:graphicData uri="http://schemas.openxmlformats.org/drawingml/2006/table">
            <a:tbl>
              <a:tblPr/>
              <a:tblGrid>
                <a:gridCol w="3050160">
                  <a:extLst>
                    <a:ext uri="{9D8B030D-6E8A-4147-A177-3AD203B41FA5}">
                      <a16:colId xmlns:a16="http://schemas.microsoft.com/office/drawing/2014/main" val="508993588"/>
                    </a:ext>
                  </a:extLst>
                </a:gridCol>
                <a:gridCol w="1467890">
                  <a:extLst>
                    <a:ext uri="{9D8B030D-6E8A-4147-A177-3AD203B41FA5}">
                      <a16:colId xmlns:a16="http://schemas.microsoft.com/office/drawing/2014/main" val="2867683143"/>
                    </a:ext>
                  </a:extLst>
                </a:gridCol>
                <a:gridCol w="943644">
                  <a:extLst>
                    <a:ext uri="{9D8B030D-6E8A-4147-A177-3AD203B41FA5}">
                      <a16:colId xmlns:a16="http://schemas.microsoft.com/office/drawing/2014/main" val="3159380320"/>
                    </a:ext>
                  </a:extLst>
                </a:gridCol>
                <a:gridCol w="1748408">
                  <a:extLst>
                    <a:ext uri="{9D8B030D-6E8A-4147-A177-3AD203B41FA5}">
                      <a16:colId xmlns:a16="http://schemas.microsoft.com/office/drawing/2014/main" val="2641543329"/>
                    </a:ext>
                  </a:extLst>
                </a:gridCol>
              </a:tblGrid>
              <a:tr h="74478"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Taksiran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Cadangan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186526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Keterangan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Jumlah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Kerugian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Kerugian</a:t>
                      </a:r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D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Piutang</a:t>
                      </a:r>
                      <a:endParaRPr lang="en-ID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71006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Belum jatuh tempo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300.000.000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3.000.000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61474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Lewat waktu di atas 30 hari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150.000.000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4.500.000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00401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Lewat waktu di atas 60 hari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80.000.000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4.000.000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028097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Lewat waktu di atas 90 hari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35.000.000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2.800.000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307027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565.000.000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14.300.000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4848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75191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1006765" y="496197"/>
            <a:ext cx="8248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ILUSTRASI KERTAS KERJA AUDIT PIUTANG DAGANG</a:t>
            </a:r>
            <a:endParaRPr kumimoji="0" lang="en-ID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96912953-3252-4FF6-BC71-CA1550977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18254" y="1485635"/>
            <a:ext cx="158479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00"/>
            <a:r>
              <a:rPr lang="en-US" dirty="0">
                <a:solidFill>
                  <a:prstClr val="black"/>
                </a:solidFill>
                <a:latin typeface="Arial"/>
              </a:rPr>
              <a:t>INDEK: PD-3</a:t>
            </a:r>
          </a:p>
        </p:txBody>
      </p:sp>
      <p:sp>
        <p:nvSpPr>
          <p:cNvPr id="14" name="Text Box 112">
            <a:extLst>
              <a:ext uri="{FF2B5EF4-FFF2-40B4-BE49-F238E27FC236}">
                <a16:creationId xmlns:a16="http://schemas.microsoft.com/office/drawing/2014/main" id="{BC6EBE76-69B7-46B2-98F0-360C61658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0744" y="1554117"/>
            <a:ext cx="5239309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00"/>
            <a:r>
              <a:rPr lang="en-US" sz="2000" dirty="0">
                <a:solidFill>
                  <a:prstClr val="black"/>
                </a:solidFill>
                <a:latin typeface="Arial"/>
              </a:rPr>
              <a:t>CADANGAN KERUGIAN PIUTANG</a:t>
            </a:r>
          </a:p>
        </p:txBody>
      </p:sp>
      <p:sp>
        <p:nvSpPr>
          <p:cNvPr id="15" name="Text Box 113">
            <a:extLst>
              <a:ext uri="{FF2B5EF4-FFF2-40B4-BE49-F238E27FC236}">
                <a16:creationId xmlns:a16="http://schemas.microsoft.com/office/drawing/2014/main" id="{5BF92445-A3CD-406C-98E5-9BC6F1312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7871" y="3648340"/>
            <a:ext cx="7386965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00">
              <a:spcBef>
                <a:spcPct val="20000"/>
              </a:spcBef>
            </a:pPr>
            <a:r>
              <a:rPr lang="en-US" i="1" dirty="0">
                <a:solidFill>
                  <a:prstClr val="black"/>
                </a:solidFill>
                <a:latin typeface="Arial"/>
              </a:rPr>
              <a:t>a  </a:t>
            </a:r>
            <a:r>
              <a:rPr lang="en-US" i="1" dirty="0" err="1">
                <a:solidFill>
                  <a:prstClr val="black"/>
                </a:solidFill>
                <a:latin typeface="Arial"/>
              </a:rPr>
              <a:t>Sesuai</a:t>
            </a:r>
            <a:r>
              <a:rPr lang="en-US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Arial"/>
              </a:rPr>
              <a:t>dengan</a:t>
            </a:r>
            <a:r>
              <a:rPr lang="en-US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Arial"/>
              </a:rPr>
              <a:t>saldo</a:t>
            </a:r>
            <a:r>
              <a:rPr lang="en-US" i="1" dirty="0">
                <a:solidFill>
                  <a:prstClr val="black"/>
                </a:solidFill>
                <a:latin typeface="Arial"/>
              </a:rPr>
              <a:t> per </a:t>
            </a:r>
            <a:r>
              <a:rPr lang="en-US" i="1" dirty="0" err="1">
                <a:solidFill>
                  <a:prstClr val="black"/>
                </a:solidFill>
                <a:latin typeface="Arial"/>
              </a:rPr>
              <a:t>pengauditan</a:t>
            </a:r>
            <a:r>
              <a:rPr lang="en-US" i="1" dirty="0">
                <a:solidFill>
                  <a:prstClr val="black"/>
                </a:solidFill>
                <a:latin typeface="Arial"/>
              </a:rPr>
              <a:t> 31 </a:t>
            </a:r>
            <a:r>
              <a:rPr lang="en-US" i="1" dirty="0" err="1">
                <a:solidFill>
                  <a:prstClr val="black"/>
                </a:solidFill>
                <a:latin typeface="Arial"/>
              </a:rPr>
              <a:t>Desember</a:t>
            </a:r>
            <a:r>
              <a:rPr lang="en-US" i="1" dirty="0">
                <a:solidFill>
                  <a:prstClr val="black"/>
                </a:solidFill>
                <a:latin typeface="Arial"/>
              </a:rPr>
              <a:t> 2006</a:t>
            </a:r>
          </a:p>
          <a:p>
            <a:pPr defTabSz="914400">
              <a:spcBef>
                <a:spcPct val="20000"/>
              </a:spcBef>
            </a:pPr>
            <a:r>
              <a:rPr lang="en-US" i="1" dirty="0">
                <a:solidFill>
                  <a:prstClr val="black"/>
                </a:solidFill>
                <a:latin typeface="Arial"/>
              </a:rPr>
              <a:t>b  </a:t>
            </a:r>
            <a:r>
              <a:rPr lang="en-US" i="1" dirty="0" err="1">
                <a:solidFill>
                  <a:prstClr val="black"/>
                </a:solidFill>
                <a:latin typeface="Arial"/>
              </a:rPr>
              <a:t>Telah</a:t>
            </a:r>
            <a:r>
              <a:rPr lang="en-US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Arial"/>
              </a:rPr>
              <a:t>ditelusur</a:t>
            </a:r>
            <a:r>
              <a:rPr lang="en-US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Arial"/>
              </a:rPr>
              <a:t>ke</a:t>
            </a:r>
            <a:r>
              <a:rPr lang="en-US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Arial"/>
              </a:rPr>
              <a:t>jurnal</a:t>
            </a:r>
            <a:r>
              <a:rPr lang="en-US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Arial"/>
              </a:rPr>
              <a:t>umum</a:t>
            </a:r>
            <a:r>
              <a:rPr lang="en-US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Arial"/>
              </a:rPr>
              <a:t>dan</a:t>
            </a:r>
            <a:r>
              <a:rPr lang="en-US" i="1" dirty="0">
                <a:solidFill>
                  <a:prstClr val="black"/>
                </a:solidFill>
                <a:latin typeface="Arial"/>
              </a:rPr>
              <a:t> memo </a:t>
            </a:r>
            <a:r>
              <a:rPr lang="en-US" i="1" dirty="0" err="1">
                <a:solidFill>
                  <a:prstClr val="black"/>
                </a:solidFill>
                <a:latin typeface="Arial"/>
              </a:rPr>
              <a:t>penghapusan</a:t>
            </a:r>
            <a:r>
              <a:rPr lang="en-US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Arial"/>
              </a:rPr>
              <a:t>piutang</a:t>
            </a:r>
            <a:endParaRPr lang="en-US" i="1" dirty="0">
              <a:solidFill>
                <a:prstClr val="black"/>
              </a:solidFill>
              <a:latin typeface="Arial"/>
            </a:endParaRPr>
          </a:p>
          <a:p>
            <a:pPr defTabSz="914400">
              <a:spcBef>
                <a:spcPct val="20000"/>
              </a:spcBef>
            </a:pPr>
            <a:r>
              <a:rPr lang="en-US" i="1" dirty="0">
                <a:solidFill>
                  <a:prstClr val="black"/>
                </a:solidFill>
                <a:latin typeface="Arial"/>
              </a:rPr>
              <a:t>c  </a:t>
            </a:r>
            <a:r>
              <a:rPr lang="en-US" i="1" dirty="0" err="1">
                <a:solidFill>
                  <a:prstClr val="black"/>
                </a:solidFill>
                <a:latin typeface="Arial"/>
              </a:rPr>
              <a:t>Sesuai</a:t>
            </a:r>
            <a:r>
              <a:rPr lang="en-US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Arial"/>
              </a:rPr>
              <a:t>dengan</a:t>
            </a:r>
            <a:r>
              <a:rPr lang="en-US" i="1" dirty="0">
                <a:solidFill>
                  <a:prstClr val="black"/>
                </a:solidFill>
                <a:latin typeface="Arial"/>
              </a:rPr>
              <a:t> CKP 31 </a:t>
            </a:r>
            <a:r>
              <a:rPr lang="en-US" i="1" dirty="0" err="1">
                <a:solidFill>
                  <a:prstClr val="black"/>
                </a:solidFill>
                <a:latin typeface="Arial"/>
              </a:rPr>
              <a:t>Desember</a:t>
            </a:r>
            <a:r>
              <a:rPr lang="en-US" i="1" dirty="0">
                <a:solidFill>
                  <a:prstClr val="black"/>
                </a:solidFill>
                <a:latin typeface="Arial"/>
              </a:rPr>
              <a:t> 2007 (WTB – </a:t>
            </a:r>
            <a:r>
              <a:rPr lang="en-US" i="1" dirty="0" err="1">
                <a:solidFill>
                  <a:prstClr val="black"/>
                </a:solidFill>
                <a:latin typeface="Arial"/>
              </a:rPr>
              <a:t>Neraca</a:t>
            </a:r>
            <a:r>
              <a:rPr lang="en-US" i="1" dirty="0">
                <a:solidFill>
                  <a:prstClr val="black"/>
                </a:solidFill>
                <a:latin typeface="Arial"/>
              </a:rPr>
              <a:t>) – PD-1</a:t>
            </a:r>
          </a:p>
          <a:p>
            <a:pPr defTabSz="914400">
              <a:spcBef>
                <a:spcPct val="20000"/>
              </a:spcBef>
            </a:pPr>
            <a:r>
              <a:rPr lang="en-US" i="1" dirty="0">
                <a:solidFill>
                  <a:prstClr val="black"/>
                </a:solidFill>
                <a:latin typeface="Arial"/>
              </a:rPr>
              <a:t>d  </a:t>
            </a:r>
            <a:r>
              <a:rPr lang="en-US" i="1" dirty="0" err="1">
                <a:solidFill>
                  <a:prstClr val="black"/>
                </a:solidFill>
                <a:latin typeface="Arial"/>
              </a:rPr>
              <a:t>Sesuai</a:t>
            </a:r>
            <a:r>
              <a:rPr lang="en-US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Arial"/>
              </a:rPr>
              <a:t>dengan</a:t>
            </a:r>
            <a:r>
              <a:rPr lang="en-US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Arial"/>
              </a:rPr>
              <a:t>beban</a:t>
            </a:r>
            <a:r>
              <a:rPr lang="en-US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Arial"/>
              </a:rPr>
              <a:t>kerugian</a:t>
            </a:r>
            <a:r>
              <a:rPr lang="en-US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Arial"/>
              </a:rPr>
              <a:t>piutang</a:t>
            </a:r>
            <a:r>
              <a:rPr lang="en-US" i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i="1" dirty="0" err="1">
                <a:solidFill>
                  <a:prstClr val="black"/>
                </a:solidFill>
                <a:latin typeface="Arial"/>
              </a:rPr>
              <a:t>tahun</a:t>
            </a:r>
            <a:r>
              <a:rPr lang="en-US" i="1" dirty="0">
                <a:solidFill>
                  <a:prstClr val="black"/>
                </a:solidFill>
                <a:latin typeface="Arial"/>
              </a:rPr>
              <a:t> 2007 (WTB – R/L)</a:t>
            </a:r>
          </a:p>
        </p:txBody>
      </p:sp>
      <p:sp>
        <p:nvSpPr>
          <p:cNvPr id="17" name="Text Box 114">
            <a:extLst>
              <a:ext uri="{FF2B5EF4-FFF2-40B4-BE49-F238E27FC236}">
                <a16:creationId xmlns:a16="http://schemas.microsoft.com/office/drawing/2014/main" id="{9DBEE1C1-8208-422B-AF58-CD1C088EE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04747" y="5510927"/>
            <a:ext cx="232258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00"/>
            <a:r>
              <a:rPr lang="en-US" dirty="0">
                <a:solidFill>
                  <a:prstClr val="black"/>
                </a:solidFill>
                <a:latin typeface="Arial"/>
              </a:rPr>
              <a:t>Budi </a:t>
            </a:r>
            <a:r>
              <a:rPr lang="en-US" dirty="0" err="1">
                <a:solidFill>
                  <a:prstClr val="black"/>
                </a:solidFill>
                <a:latin typeface="Arial"/>
              </a:rPr>
              <a:t>Darmawan</a:t>
            </a:r>
            <a:endParaRPr lang="en-US" dirty="0">
              <a:solidFill>
                <a:prstClr val="black"/>
              </a:solidFill>
              <a:latin typeface="Arial"/>
            </a:endParaRPr>
          </a:p>
          <a:p>
            <a:pPr defTabSz="914400"/>
            <a:r>
              <a:rPr lang="en-US" dirty="0">
                <a:solidFill>
                  <a:prstClr val="black"/>
                </a:solidFill>
                <a:latin typeface="Arial"/>
              </a:rPr>
              <a:t>2 </a:t>
            </a:r>
            <a:r>
              <a:rPr lang="en-US" dirty="0" err="1">
                <a:solidFill>
                  <a:prstClr val="black"/>
                </a:solidFill>
                <a:latin typeface="Arial"/>
              </a:rPr>
              <a:t>Februari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XX01</a:t>
            </a:r>
          </a:p>
        </p:txBody>
      </p:sp>
      <p:sp>
        <p:nvSpPr>
          <p:cNvPr id="18" name="Text Box 115">
            <a:extLst>
              <a:ext uri="{FF2B5EF4-FFF2-40B4-BE49-F238E27FC236}">
                <a16:creationId xmlns:a16="http://schemas.microsoft.com/office/drawing/2014/main" id="{99DBCE39-22F2-4BE3-BEEF-B027102C7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8545" y="5033188"/>
            <a:ext cx="203708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00"/>
            <a:r>
              <a:rPr lang="en-US" sz="3200" dirty="0" err="1">
                <a:solidFill>
                  <a:prstClr val="black"/>
                </a:solidFill>
                <a:latin typeface="Mistral" pitchFamily="66" charset="0"/>
              </a:rPr>
              <a:t>Darmawan</a:t>
            </a:r>
            <a:endParaRPr lang="en-US" sz="3200" dirty="0">
              <a:solidFill>
                <a:prstClr val="black"/>
              </a:solidFill>
              <a:latin typeface="Mistral" pitchFamily="66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2D95022-6B69-4ECB-A480-18E20351A2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94507"/>
              </p:ext>
            </p:extLst>
          </p:nvPr>
        </p:nvGraphicFramePr>
        <p:xfrm>
          <a:off x="1935594" y="1979887"/>
          <a:ext cx="7882660" cy="1562100"/>
        </p:xfrm>
        <a:graphic>
          <a:graphicData uri="http://schemas.openxmlformats.org/drawingml/2006/table">
            <a:tbl>
              <a:tblPr/>
              <a:tblGrid>
                <a:gridCol w="5769153">
                  <a:extLst>
                    <a:ext uri="{9D8B030D-6E8A-4147-A177-3AD203B41FA5}">
                      <a16:colId xmlns:a16="http://schemas.microsoft.com/office/drawing/2014/main" val="31656717"/>
                    </a:ext>
                  </a:extLst>
                </a:gridCol>
                <a:gridCol w="1781260">
                  <a:extLst>
                    <a:ext uri="{9D8B030D-6E8A-4147-A177-3AD203B41FA5}">
                      <a16:colId xmlns:a16="http://schemas.microsoft.com/office/drawing/2014/main" val="4057632832"/>
                    </a:ext>
                  </a:extLst>
                </a:gridCol>
                <a:gridCol w="332247">
                  <a:extLst>
                    <a:ext uri="{9D8B030D-6E8A-4147-A177-3AD203B41FA5}">
                      <a16:colId xmlns:a16="http://schemas.microsoft.com/office/drawing/2014/main" val="305795500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ID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Cadangan </a:t>
                      </a:r>
                      <a:r>
                        <a:rPr lang="en-ID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kerugian</a:t>
                      </a:r>
                      <a:r>
                        <a:rPr lang="en-ID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D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piutang</a:t>
                      </a:r>
                      <a:r>
                        <a:rPr lang="en-ID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31/12/XX01  (</a:t>
                      </a:r>
                      <a:r>
                        <a:rPr lang="en-ID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kredit</a:t>
                      </a:r>
                      <a:r>
                        <a:rPr lang="en-ID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8.000.000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116683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ID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Penghapusan piutang tahun XX02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2.600.000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692607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ID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Sisa cadangan kerugian piutang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5.400.000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941064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i-FI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Cadangan kerugian piutang 31/12/XX02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14.300.000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254129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ID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Kerugian piutang tahun XX02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8.900.000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0014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51995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859900" y="491261"/>
            <a:ext cx="11120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POTENSI RISIKO KESALAHAN</a:t>
            </a:r>
            <a:endParaRPr kumimoji="0" lang="en-ID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963A5522-7B61-4180-A56A-211C18F5D2F9}"/>
              </a:ext>
            </a:extLst>
          </p:cNvPr>
          <p:cNvSpPr txBox="1">
            <a:spLocks noChangeArrowheads="1"/>
          </p:cNvSpPr>
          <p:nvPr/>
        </p:nvSpPr>
        <p:spPr>
          <a:xfrm>
            <a:off x="557879" y="2551546"/>
            <a:ext cx="10774219" cy="35721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989013" indent="-628650" defTabSz="914400">
              <a:lnSpc>
                <a:spcPct val="80000"/>
              </a:lnSpc>
              <a:spcBef>
                <a:spcPct val="20000"/>
              </a:spcBef>
              <a:buClr>
                <a:prstClr val="black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600" dirty="0" err="1">
                <a:solidFill>
                  <a:prstClr val="black"/>
                </a:solidFill>
                <a:latin typeface="Arial"/>
              </a:rPr>
              <a:t>Otorisasi</a:t>
            </a:r>
            <a:r>
              <a:rPr lang="en-US" sz="26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Arial"/>
              </a:rPr>
              <a:t>kredit</a:t>
            </a:r>
            <a:r>
              <a:rPr lang="en-US" sz="26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Arial"/>
              </a:rPr>
              <a:t>tidak</a:t>
            </a:r>
            <a:r>
              <a:rPr lang="en-US" sz="26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Arial"/>
              </a:rPr>
              <a:t>sesuai</a:t>
            </a:r>
            <a:r>
              <a:rPr lang="en-US" sz="26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Arial"/>
              </a:rPr>
              <a:t>dengan</a:t>
            </a:r>
            <a:r>
              <a:rPr lang="en-US" sz="26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Arial"/>
              </a:rPr>
              <a:t>kebijakan</a:t>
            </a:r>
            <a:r>
              <a:rPr lang="en-US" sz="26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Arial"/>
              </a:rPr>
              <a:t>manajemen</a:t>
            </a:r>
            <a:r>
              <a:rPr lang="en-US" sz="2600" dirty="0">
                <a:solidFill>
                  <a:prstClr val="black"/>
                </a:solidFill>
                <a:latin typeface="Arial"/>
              </a:rPr>
              <a:t>.</a:t>
            </a:r>
          </a:p>
          <a:p>
            <a:pPr marL="989013" indent="-628650" defTabSz="914400">
              <a:lnSpc>
                <a:spcPct val="80000"/>
              </a:lnSpc>
              <a:spcBef>
                <a:spcPct val="20000"/>
              </a:spcBef>
              <a:buClr>
                <a:prstClr val="black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600" dirty="0" err="1">
                <a:solidFill>
                  <a:prstClr val="black"/>
                </a:solidFill>
                <a:latin typeface="Arial"/>
              </a:rPr>
              <a:t>Penjualan</a:t>
            </a:r>
            <a:r>
              <a:rPr lang="en-US" sz="26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Arial"/>
              </a:rPr>
              <a:t>kredit</a:t>
            </a:r>
            <a:r>
              <a:rPr lang="en-US" sz="26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Arial"/>
              </a:rPr>
              <a:t>tanpa</a:t>
            </a:r>
            <a:r>
              <a:rPr lang="en-US" sz="26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Arial"/>
              </a:rPr>
              <a:t>otorisasi</a:t>
            </a:r>
            <a:r>
              <a:rPr lang="en-US" sz="2600" dirty="0">
                <a:solidFill>
                  <a:prstClr val="black"/>
                </a:solidFill>
                <a:latin typeface="Arial"/>
              </a:rPr>
              <a:t>.</a:t>
            </a:r>
          </a:p>
          <a:p>
            <a:pPr marL="989013" indent="-628650" defTabSz="914400">
              <a:lnSpc>
                <a:spcPct val="80000"/>
              </a:lnSpc>
              <a:spcBef>
                <a:spcPct val="20000"/>
              </a:spcBef>
              <a:buClr>
                <a:prstClr val="black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600" dirty="0" err="1">
                <a:solidFill>
                  <a:prstClr val="black"/>
                </a:solidFill>
                <a:latin typeface="Arial"/>
              </a:rPr>
              <a:t>Barang</a:t>
            </a:r>
            <a:r>
              <a:rPr lang="en-US" sz="26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Arial"/>
              </a:rPr>
              <a:t>dikeluarkan</a:t>
            </a:r>
            <a:r>
              <a:rPr lang="en-US" sz="26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Arial"/>
              </a:rPr>
              <a:t>dari</a:t>
            </a:r>
            <a:r>
              <a:rPr lang="en-US" sz="26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Arial"/>
              </a:rPr>
              <a:t>gudang</a:t>
            </a:r>
            <a:r>
              <a:rPr lang="en-US" sz="26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Arial"/>
              </a:rPr>
              <a:t>untuk</a:t>
            </a:r>
            <a:r>
              <a:rPr lang="en-US" sz="26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Arial"/>
              </a:rPr>
              <a:t>penjualan</a:t>
            </a:r>
            <a:r>
              <a:rPr lang="en-US" sz="26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Arial"/>
              </a:rPr>
              <a:t>kredit</a:t>
            </a:r>
            <a:r>
              <a:rPr lang="en-US" sz="26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Arial"/>
              </a:rPr>
              <a:t>tanpa</a:t>
            </a:r>
            <a:r>
              <a:rPr lang="en-US" sz="26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Arial"/>
              </a:rPr>
              <a:t>otorisasi</a:t>
            </a:r>
            <a:r>
              <a:rPr lang="en-US" sz="2600" dirty="0">
                <a:solidFill>
                  <a:prstClr val="black"/>
                </a:solidFill>
                <a:latin typeface="Arial"/>
              </a:rPr>
              <a:t>.</a:t>
            </a:r>
          </a:p>
          <a:p>
            <a:pPr marL="989013" indent="-628650" defTabSz="914400">
              <a:lnSpc>
                <a:spcPct val="80000"/>
              </a:lnSpc>
              <a:spcBef>
                <a:spcPct val="20000"/>
              </a:spcBef>
              <a:buClr>
                <a:prstClr val="black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600" dirty="0" err="1">
                <a:solidFill>
                  <a:prstClr val="black"/>
                </a:solidFill>
                <a:latin typeface="Arial"/>
              </a:rPr>
              <a:t>Barang</a:t>
            </a:r>
            <a:r>
              <a:rPr lang="en-US" sz="2600" dirty="0">
                <a:solidFill>
                  <a:prstClr val="black"/>
                </a:solidFill>
                <a:latin typeface="Arial"/>
              </a:rPr>
              <a:t> yang </a:t>
            </a:r>
            <a:r>
              <a:rPr lang="en-US" sz="2600" dirty="0" err="1">
                <a:solidFill>
                  <a:prstClr val="black"/>
                </a:solidFill>
                <a:latin typeface="Arial"/>
              </a:rPr>
              <a:t>dikirim</a:t>
            </a:r>
            <a:r>
              <a:rPr lang="en-US" sz="26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Arial"/>
              </a:rPr>
              <a:t>tidak</a:t>
            </a:r>
            <a:r>
              <a:rPr lang="en-US" sz="26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Arial"/>
              </a:rPr>
              <a:t>sesuai</a:t>
            </a:r>
            <a:r>
              <a:rPr lang="en-US" sz="26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Arial"/>
              </a:rPr>
              <a:t>dengan</a:t>
            </a:r>
            <a:r>
              <a:rPr lang="en-US" sz="26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Arial"/>
              </a:rPr>
              <a:t>barang</a:t>
            </a:r>
            <a:r>
              <a:rPr lang="en-US" sz="2600" dirty="0">
                <a:solidFill>
                  <a:prstClr val="black"/>
                </a:solidFill>
                <a:latin typeface="Arial"/>
              </a:rPr>
              <a:t> yang </a:t>
            </a:r>
            <a:r>
              <a:rPr lang="en-US" sz="2600" dirty="0" err="1">
                <a:solidFill>
                  <a:prstClr val="black"/>
                </a:solidFill>
                <a:latin typeface="Arial"/>
              </a:rPr>
              <a:t>dipesan</a:t>
            </a:r>
            <a:r>
              <a:rPr lang="en-US" sz="2600" dirty="0">
                <a:solidFill>
                  <a:prstClr val="black"/>
                </a:solidFill>
                <a:latin typeface="Arial"/>
              </a:rPr>
              <a:t>.</a:t>
            </a:r>
          </a:p>
          <a:p>
            <a:pPr marL="989013" indent="-628650" defTabSz="914400">
              <a:lnSpc>
                <a:spcPct val="80000"/>
              </a:lnSpc>
              <a:spcBef>
                <a:spcPct val="20000"/>
              </a:spcBef>
              <a:buClr>
                <a:prstClr val="black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600" dirty="0" err="1">
                <a:solidFill>
                  <a:prstClr val="black"/>
                </a:solidFill>
                <a:latin typeface="Arial"/>
              </a:rPr>
              <a:t>Barang</a:t>
            </a:r>
            <a:r>
              <a:rPr lang="en-US" sz="2600" dirty="0">
                <a:solidFill>
                  <a:prstClr val="black"/>
                </a:solidFill>
                <a:latin typeface="Arial"/>
              </a:rPr>
              <a:t> yang </a:t>
            </a:r>
            <a:r>
              <a:rPr lang="en-US" sz="2600" dirty="0" err="1">
                <a:solidFill>
                  <a:prstClr val="black"/>
                </a:solidFill>
                <a:latin typeface="Arial"/>
              </a:rPr>
              <a:t>dipesan</a:t>
            </a:r>
            <a:r>
              <a:rPr lang="en-US" sz="2600" dirty="0">
                <a:solidFill>
                  <a:prstClr val="black"/>
                </a:solidFill>
                <a:latin typeface="Arial"/>
              </a:rPr>
              <a:t> dan </a:t>
            </a:r>
            <a:r>
              <a:rPr lang="en-US" sz="2600" dirty="0" err="1">
                <a:solidFill>
                  <a:prstClr val="black"/>
                </a:solidFill>
                <a:latin typeface="Arial"/>
              </a:rPr>
              <a:t>telah</a:t>
            </a:r>
            <a:r>
              <a:rPr lang="en-US" sz="26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Arial"/>
              </a:rPr>
              <a:t>diotorisasi</a:t>
            </a:r>
            <a:r>
              <a:rPr lang="en-US" sz="26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Arial"/>
              </a:rPr>
              <a:t>tidak</a:t>
            </a:r>
            <a:r>
              <a:rPr lang="en-US" sz="26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Arial"/>
              </a:rPr>
              <a:t>dikirim</a:t>
            </a:r>
            <a:r>
              <a:rPr lang="en-US" sz="26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Arial"/>
              </a:rPr>
              <a:t>ke</a:t>
            </a:r>
            <a:r>
              <a:rPr lang="en-US" sz="26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Arial"/>
              </a:rPr>
              <a:t>pelanggan</a:t>
            </a:r>
            <a:r>
              <a:rPr lang="en-US" sz="2600" dirty="0">
                <a:solidFill>
                  <a:prstClr val="black"/>
                </a:solidFill>
                <a:latin typeface="Arial"/>
              </a:rPr>
              <a:t>.</a:t>
            </a:r>
          </a:p>
          <a:p>
            <a:pPr marL="989013" indent="-628650" defTabSz="914400">
              <a:lnSpc>
                <a:spcPct val="80000"/>
              </a:lnSpc>
              <a:spcBef>
                <a:spcPct val="20000"/>
              </a:spcBef>
              <a:buClr>
                <a:prstClr val="black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600" dirty="0" err="1">
                <a:solidFill>
                  <a:prstClr val="black"/>
                </a:solidFill>
                <a:latin typeface="Arial"/>
              </a:rPr>
              <a:t>Tidak</a:t>
            </a:r>
            <a:r>
              <a:rPr lang="en-US" sz="26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Arial"/>
              </a:rPr>
              <a:t>dilakukan</a:t>
            </a:r>
            <a:r>
              <a:rPr lang="en-US" sz="26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Arial"/>
              </a:rPr>
              <a:t>penagihan</a:t>
            </a:r>
            <a:r>
              <a:rPr lang="en-US" sz="2600" dirty="0">
                <a:solidFill>
                  <a:prstClr val="black"/>
                </a:solidFill>
                <a:latin typeface="Arial"/>
              </a:rPr>
              <a:t>/</a:t>
            </a:r>
            <a:r>
              <a:rPr lang="en-US" sz="2600" dirty="0" err="1">
                <a:solidFill>
                  <a:prstClr val="black"/>
                </a:solidFill>
                <a:latin typeface="Arial"/>
              </a:rPr>
              <a:t>tidak</a:t>
            </a:r>
            <a:r>
              <a:rPr lang="en-US" sz="26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Arial"/>
              </a:rPr>
              <a:t>dibuatkan</a:t>
            </a:r>
            <a:r>
              <a:rPr lang="en-US" sz="26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Arial"/>
              </a:rPr>
              <a:t>faktur</a:t>
            </a:r>
            <a:r>
              <a:rPr lang="en-US" sz="26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Arial"/>
              </a:rPr>
              <a:t>atas</a:t>
            </a:r>
            <a:r>
              <a:rPr lang="en-US" sz="26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Arial"/>
              </a:rPr>
              <a:t>barang</a:t>
            </a:r>
            <a:r>
              <a:rPr lang="en-US" sz="2600" dirty="0">
                <a:solidFill>
                  <a:prstClr val="black"/>
                </a:solidFill>
                <a:latin typeface="Arial"/>
              </a:rPr>
              <a:t> yang </a:t>
            </a:r>
            <a:r>
              <a:rPr lang="en-US" sz="2600" dirty="0" err="1">
                <a:solidFill>
                  <a:prstClr val="black"/>
                </a:solidFill>
                <a:latin typeface="Arial"/>
              </a:rPr>
              <a:t>telah</a:t>
            </a:r>
            <a:r>
              <a:rPr lang="en-US" sz="26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Arial"/>
              </a:rPr>
              <a:t>dirikirm</a:t>
            </a:r>
            <a:r>
              <a:rPr lang="en-US" sz="2600" dirty="0">
                <a:solidFill>
                  <a:prstClr val="black"/>
                </a:solidFill>
                <a:latin typeface="Arial"/>
              </a:rPr>
              <a:t>.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42CEB25C-E625-4E0E-8403-151C311BE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901" y="1398292"/>
            <a:ext cx="1047219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sz="2400" dirty="0">
                <a:solidFill>
                  <a:prstClr val="black"/>
                </a:solidFill>
                <a:latin typeface="Arial"/>
              </a:rPr>
              <a:t>Auditor </a:t>
            </a:r>
            <a:r>
              <a:rPr lang="en-US" sz="2400" dirty="0" err="1">
                <a:solidFill>
                  <a:prstClr val="black"/>
                </a:solidFill>
                <a:latin typeface="Arial"/>
              </a:rPr>
              <a:t>harus</a:t>
            </a:r>
            <a:r>
              <a:rPr lang="en-US" sz="24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/>
              </a:rPr>
              <a:t>tanggap</a:t>
            </a:r>
            <a:r>
              <a:rPr lang="en-US" sz="24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/>
              </a:rPr>
              <a:t>dengan</a:t>
            </a:r>
            <a:r>
              <a:rPr lang="en-US" sz="24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/>
              </a:rPr>
              <a:t>berbagai</a:t>
            </a:r>
            <a:r>
              <a:rPr lang="en-US" sz="24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/>
              </a:rPr>
              <a:t>macam</a:t>
            </a:r>
            <a:r>
              <a:rPr lang="en-US" sz="24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/>
              </a:rPr>
              <a:t>risiko</a:t>
            </a:r>
            <a:r>
              <a:rPr lang="en-US" sz="24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/>
              </a:rPr>
              <a:t>transaksi</a:t>
            </a:r>
            <a:r>
              <a:rPr lang="en-US" sz="24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/>
              </a:rPr>
              <a:t>siklus</a:t>
            </a:r>
            <a:r>
              <a:rPr lang="en-US" sz="24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/>
              </a:rPr>
              <a:t>pendapatan</a:t>
            </a:r>
            <a:r>
              <a:rPr lang="en-US" sz="24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/>
              </a:rPr>
              <a:t>berikut</a:t>
            </a:r>
            <a:r>
              <a:rPr lang="en-US" sz="24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/>
              </a:rPr>
              <a:t>ini</a:t>
            </a:r>
            <a:r>
              <a:rPr lang="en-US" sz="2400" dirty="0">
                <a:solidFill>
                  <a:prstClr val="black"/>
                </a:solidFill>
                <a:latin typeface="Arial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51955411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775852" y="669636"/>
            <a:ext cx="83034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POTENSI RISIKO KESALAHAN</a:t>
            </a:r>
            <a:endParaRPr kumimoji="0" lang="en-ID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8C21BE0-C0CE-42DE-BC89-4282943C2362}"/>
              </a:ext>
            </a:extLst>
          </p:cNvPr>
          <p:cNvSpPr txBox="1">
            <a:spLocks noChangeArrowheads="1"/>
          </p:cNvSpPr>
          <p:nvPr/>
        </p:nvSpPr>
        <p:spPr>
          <a:xfrm>
            <a:off x="840510" y="1581726"/>
            <a:ext cx="10501744" cy="460663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indent="-514350" defTabSz="914400">
              <a:lnSpc>
                <a:spcPct val="80000"/>
              </a:lnSpc>
              <a:spcBef>
                <a:spcPct val="20000"/>
              </a:spcBef>
              <a:buClr>
                <a:prstClr val="black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800" dirty="0" err="1">
                <a:solidFill>
                  <a:prstClr val="black"/>
                </a:solidFill>
                <a:latin typeface="Arial"/>
              </a:rPr>
              <a:t>Terjadi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duplikasi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faktur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.</a:t>
            </a:r>
          </a:p>
          <a:p>
            <a:pPr marL="514350" indent="-514350" defTabSz="914400">
              <a:lnSpc>
                <a:spcPct val="80000"/>
              </a:lnSpc>
              <a:spcBef>
                <a:spcPct val="20000"/>
              </a:spcBef>
              <a:buClr>
                <a:prstClr val="black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800" dirty="0" err="1">
                <a:solidFill>
                  <a:prstClr val="black"/>
                </a:solidFill>
                <a:latin typeface="Arial"/>
              </a:rPr>
              <a:t>Dibuat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faktur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atas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penjualan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fiktif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.</a:t>
            </a:r>
          </a:p>
          <a:p>
            <a:pPr marL="514350" indent="-514350" defTabSz="914400">
              <a:lnSpc>
                <a:spcPct val="80000"/>
              </a:lnSpc>
              <a:spcBef>
                <a:spcPct val="20000"/>
              </a:spcBef>
              <a:buClr>
                <a:prstClr val="black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800" dirty="0" err="1">
                <a:solidFill>
                  <a:prstClr val="black"/>
                </a:solidFill>
                <a:latin typeface="Arial"/>
              </a:rPr>
              <a:t>Terjadi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kesalahan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harga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/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perhitungan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pada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faktur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penjualan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.</a:t>
            </a:r>
          </a:p>
          <a:p>
            <a:pPr marL="514350" indent="-514350" defTabSz="914400">
              <a:lnSpc>
                <a:spcPct val="80000"/>
              </a:lnSpc>
              <a:spcBef>
                <a:spcPct val="20000"/>
              </a:spcBef>
              <a:buClr>
                <a:prstClr val="black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800" dirty="0" err="1">
                <a:solidFill>
                  <a:prstClr val="black"/>
                </a:solidFill>
                <a:latin typeface="Arial"/>
              </a:rPr>
              <a:t>Periode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pencatatan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penjualan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tidak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tepat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.</a:t>
            </a:r>
          </a:p>
          <a:p>
            <a:pPr marL="514350" indent="-514350" defTabSz="914400">
              <a:lnSpc>
                <a:spcPct val="80000"/>
              </a:lnSpc>
              <a:spcBef>
                <a:spcPct val="20000"/>
              </a:spcBef>
              <a:buClr>
                <a:prstClr val="black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800" dirty="0" err="1">
                <a:solidFill>
                  <a:prstClr val="black"/>
                </a:solidFill>
                <a:latin typeface="Arial"/>
              </a:rPr>
              <a:t>Faktur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tidak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dicatat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atau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dicatat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tetapi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terjadi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kesalahan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posting.</a:t>
            </a:r>
          </a:p>
          <a:p>
            <a:pPr marL="514350" indent="-514350" defTabSz="914400">
              <a:lnSpc>
                <a:spcPct val="80000"/>
              </a:lnSpc>
              <a:spcBef>
                <a:spcPct val="20000"/>
              </a:spcBef>
              <a:buClr>
                <a:prstClr val="black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800" dirty="0" err="1">
                <a:solidFill>
                  <a:prstClr val="black"/>
                </a:solidFill>
                <a:latin typeface="Arial"/>
              </a:rPr>
              <a:t>Faktur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dibukukan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dengan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jumlah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yang salah.</a:t>
            </a:r>
          </a:p>
          <a:p>
            <a:pPr marL="514350" indent="-514350" defTabSz="914400">
              <a:lnSpc>
                <a:spcPct val="80000"/>
              </a:lnSpc>
              <a:spcBef>
                <a:spcPct val="20000"/>
              </a:spcBef>
              <a:buClr>
                <a:prstClr val="black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800" dirty="0" err="1">
                <a:solidFill>
                  <a:prstClr val="black"/>
                </a:solidFill>
                <a:latin typeface="Arial"/>
              </a:rPr>
              <a:t>Penerimaan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kas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tidak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dicatat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atau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tidak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disetor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ke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bank.</a:t>
            </a:r>
          </a:p>
          <a:p>
            <a:pPr marL="514350" indent="-514350" defTabSz="914400">
              <a:lnSpc>
                <a:spcPct val="80000"/>
              </a:lnSpc>
              <a:spcBef>
                <a:spcPct val="20000"/>
              </a:spcBef>
              <a:buClr>
                <a:prstClr val="black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Arial"/>
              </a:rPr>
              <a:t>Daftar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penerimaan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kas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tidak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sesuai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dengan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tagihan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.</a:t>
            </a:r>
          </a:p>
          <a:p>
            <a:pPr marL="514350" indent="-514350" defTabSz="914400">
              <a:lnSpc>
                <a:spcPct val="80000"/>
              </a:lnSpc>
              <a:spcBef>
                <a:spcPct val="20000"/>
              </a:spcBef>
              <a:buClr>
                <a:prstClr val="black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800" dirty="0" err="1">
                <a:solidFill>
                  <a:prstClr val="black"/>
                </a:solidFill>
                <a:latin typeface="Arial"/>
              </a:rPr>
              <a:t>Terjadi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kesalahan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pembukuan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/posting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atas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pelunasan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piutang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406526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03ACCF3-CB12-46BD-ABA9-D22CD8183166}"/>
              </a:ext>
            </a:extLst>
          </p:cNvPr>
          <p:cNvSpPr txBox="1"/>
          <p:nvPr/>
        </p:nvSpPr>
        <p:spPr>
          <a:xfrm>
            <a:off x="4708376" y="3105834"/>
            <a:ext cx="2775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Terima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kasih</a:t>
            </a:r>
            <a:endParaRPr lang="en-ID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95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467F85-7518-444A-9FAC-85B7FC026D30}"/>
              </a:ext>
            </a:extLst>
          </p:cNvPr>
          <p:cNvSpPr txBox="1"/>
          <p:nvPr/>
        </p:nvSpPr>
        <p:spPr>
          <a:xfrm>
            <a:off x="1002145" y="477299"/>
            <a:ext cx="6649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KEBUTUHAN KOMPETENSI AUDITOR</a:t>
            </a:r>
            <a:endParaRPr lang="en-ID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5A31D7-2D79-42CB-B74A-835BE3FECBC3}"/>
              </a:ext>
            </a:extLst>
          </p:cNvPr>
          <p:cNvSpPr txBox="1"/>
          <p:nvPr/>
        </p:nvSpPr>
        <p:spPr>
          <a:xfrm>
            <a:off x="1002145" y="1182254"/>
            <a:ext cx="10261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melaksanakan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tugas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siklus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pendapatan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efisien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efektif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paling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auditor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menguasai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akuntansi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sejumlah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kemungkinan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misalnya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725" indent="-720725">
              <a:buFont typeface="+mj-lt"/>
              <a:buAutoNum type="arabicPeriod"/>
            </a:pP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Akuntansi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barang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jasa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tunai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maupun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kredit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20725" indent="-720725">
              <a:buFont typeface="+mj-lt"/>
              <a:buAutoNum type="arabicPeriod"/>
            </a:pP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Akuntansi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pajak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misalnya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Pajak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Pertambahan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Nilai.</a:t>
            </a:r>
          </a:p>
          <a:p>
            <a:pPr marL="720725" indent="-720725">
              <a:buFont typeface="+mj-lt"/>
              <a:buAutoNum type="arabicPeriod"/>
            </a:pP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Akuntansi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pengakuan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kerugian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piutang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20725" indent="-720725">
              <a:buFont typeface="+mj-lt"/>
              <a:buAutoNum type="arabicPeriod"/>
            </a:pP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Akuntansi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angsuran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20725" indent="-720725">
              <a:buFont typeface="+mj-lt"/>
              <a:buAutoNum type="arabicPeriod"/>
            </a:pP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Akuntansi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konversi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piutang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dagang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piutang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wesel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20725" indent="-720725">
              <a:buFont typeface="+mj-lt"/>
              <a:buAutoNum type="arabicPeriod"/>
            </a:pP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Akuntansi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pada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misalnya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akuntansi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pada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kontraktor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perkebunan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dan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seterusnya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ID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444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CD60CB6-69BE-4475-8F44-7DBFD2E399B3}"/>
              </a:ext>
            </a:extLst>
          </p:cNvPr>
          <p:cNvSpPr txBox="1"/>
          <p:nvPr/>
        </p:nvSpPr>
        <p:spPr>
          <a:xfrm>
            <a:off x="1283856" y="509734"/>
            <a:ext cx="9910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PROSES AUDIT</a:t>
            </a:r>
            <a:endParaRPr lang="en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0F77A0-8E35-4D71-9013-327922ADBA9F}"/>
              </a:ext>
            </a:extLst>
          </p:cNvPr>
          <p:cNvSpPr txBox="1"/>
          <p:nvPr/>
        </p:nvSpPr>
        <p:spPr>
          <a:xfrm>
            <a:off x="1283856" y="1408545"/>
            <a:ext cx="1011381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9013" indent="-989013">
              <a:buFont typeface="+mj-lt"/>
              <a:buAutoNum type="arabicPeriod"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Pemahaman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memahami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karakteristik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seterusnya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89013" indent="-989013">
              <a:buFont typeface="+mj-lt"/>
              <a:buAutoNum type="arabicPeriod"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Pemahaman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memahami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karakteristik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diaudit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89013" indent="-989013">
              <a:buFont typeface="+mj-lt"/>
              <a:buAutoNum type="arabicPeriod"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Pemahaman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Pengendalian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Internal/SPI (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Teknologi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989013" indent="-989013">
              <a:buFont typeface="+mj-lt"/>
              <a:buAutoNum type="arabicPeriod"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Pengendalian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Internal/SPI.</a:t>
            </a:r>
          </a:p>
          <a:p>
            <a:pPr marL="989013" indent="-989013">
              <a:buFont typeface="+mj-lt"/>
              <a:buAutoNum type="arabicPeriod"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Substantif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9013" indent="-989013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Kesimpulan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hasil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</a:t>
            </a:r>
            <a:endParaRPr lang="en-ID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43621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895</TotalTime>
  <Words>4146</Words>
  <Application>Microsoft Office PowerPoint</Application>
  <PresentationFormat>Widescreen</PresentationFormat>
  <Paragraphs>645</Paragraphs>
  <Slides>74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82" baseType="lpstr">
      <vt:lpstr>Arial</vt:lpstr>
      <vt:lpstr>Arial Rounded MT Bold</vt:lpstr>
      <vt:lpstr>Century Gothic</vt:lpstr>
      <vt:lpstr>Mistral</vt:lpstr>
      <vt:lpstr>Wingdings</vt:lpstr>
      <vt:lpstr>Wingdings 2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35</cp:revision>
  <dcterms:created xsi:type="dcterms:W3CDTF">2021-03-04T14:34:41Z</dcterms:created>
  <dcterms:modified xsi:type="dcterms:W3CDTF">2022-02-17T09:26:01Z</dcterms:modified>
</cp:coreProperties>
</file>