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Lst>
  <p:notesMasterIdLst>
    <p:notesMasterId r:id="rId35"/>
  </p:notesMasterIdLst>
  <p:sldIdLst>
    <p:sldId id="257" r:id="rId2"/>
    <p:sldId id="332" r:id="rId3"/>
    <p:sldId id="333" r:id="rId4"/>
    <p:sldId id="334" r:id="rId5"/>
    <p:sldId id="335"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8" r:id="rId25"/>
    <p:sldId id="329" r:id="rId26"/>
    <p:sldId id="330" r:id="rId27"/>
    <p:sldId id="331" r:id="rId28"/>
    <p:sldId id="323" r:id="rId29"/>
    <p:sldId id="324" r:id="rId30"/>
    <p:sldId id="325" r:id="rId31"/>
    <p:sldId id="326" r:id="rId32"/>
    <p:sldId id="327" r:id="rId33"/>
    <p:sldId id="27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0383C9-7534-4525-8F24-E03FB247F83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43548CF0-FAA4-43A0-BD05-A0F8AC6B426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A8863F0-0A75-442D-86CF-91B951EA7B8A}" type="datetimeFigureOut">
              <a:rPr lang="id-ID"/>
              <a:pPr>
                <a:defRPr/>
              </a:pPr>
              <a:t>09/12/2021</a:t>
            </a:fld>
            <a:endParaRPr lang="id-ID"/>
          </a:p>
        </p:txBody>
      </p:sp>
      <p:sp>
        <p:nvSpPr>
          <p:cNvPr id="4" name="Slide Image Placeholder 3">
            <a:extLst>
              <a:ext uri="{FF2B5EF4-FFF2-40B4-BE49-F238E27FC236}">
                <a16:creationId xmlns:a16="http://schemas.microsoft.com/office/drawing/2014/main" id="{EDDE955D-483F-493C-A67D-869BBC7634C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D4E94A94-7E7C-4584-A790-BEFF64B28D5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677FABAE-4989-49D2-AAE9-D721CAA9609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53051D6D-A122-4B2F-979E-74C76565EFC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6382C98-CCD0-47DC-ADF1-9A852962CBEE}" type="slidenum">
              <a:rPr lang="id-ID" altLang="en-US"/>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45730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F07BF5-71DE-4361-882F-CD11AD802883}" type="slidenum">
              <a:rPr lang="id-ID" altLang="en-US" smtClean="0"/>
              <a:pPr/>
              <a:t>‹#›</a:t>
            </a:fld>
            <a:endParaRPr lang="id-ID" altLang="en-US"/>
          </a:p>
        </p:txBody>
      </p:sp>
    </p:spTree>
    <p:extLst>
      <p:ext uri="{BB962C8B-B14F-4D97-AF65-F5344CB8AC3E}">
        <p14:creationId xmlns:p14="http://schemas.microsoft.com/office/powerpoint/2010/main" val="293352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F07BF5-71DE-4361-882F-CD11AD802883}" type="slidenum">
              <a:rPr lang="id-ID" altLang="en-US" smtClean="0"/>
              <a:pPr/>
              <a:t>‹#›</a:t>
            </a:fld>
            <a:endParaRPr lang="id-ID" altLang="en-US"/>
          </a:p>
        </p:txBody>
      </p:sp>
    </p:spTree>
    <p:extLst>
      <p:ext uri="{BB962C8B-B14F-4D97-AF65-F5344CB8AC3E}">
        <p14:creationId xmlns:p14="http://schemas.microsoft.com/office/powerpoint/2010/main" val="279255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F07BF5-71DE-4361-882F-CD11AD802883}" type="slidenum">
              <a:rPr lang="id-ID" altLang="en-US" smtClean="0"/>
              <a:pPr/>
              <a:t>‹#›</a:t>
            </a:fld>
            <a:endParaRPr lang="id-ID"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6381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F07BF5-71DE-4361-882F-CD11AD802883}" type="slidenum">
              <a:rPr lang="id-ID" altLang="en-US" smtClean="0"/>
              <a:pPr/>
              <a:t>‹#›</a:t>
            </a:fld>
            <a:endParaRPr lang="id-ID" altLang="en-US"/>
          </a:p>
        </p:txBody>
      </p:sp>
    </p:spTree>
    <p:extLst>
      <p:ext uri="{BB962C8B-B14F-4D97-AF65-F5344CB8AC3E}">
        <p14:creationId xmlns:p14="http://schemas.microsoft.com/office/powerpoint/2010/main" val="3168641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F07BF5-71DE-4361-882F-CD11AD802883}" type="slidenum">
              <a:rPr lang="id-ID" altLang="en-US" smtClean="0"/>
              <a:pPr/>
              <a:t>‹#›</a:t>
            </a:fld>
            <a:endParaRPr lang="id-ID"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4270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F07BF5-71DE-4361-882F-CD11AD802883}" type="slidenum">
              <a:rPr lang="id-ID" altLang="en-US" smtClean="0"/>
              <a:pPr/>
              <a:t>‹#›</a:t>
            </a:fld>
            <a:endParaRPr lang="id-ID" altLang="en-US"/>
          </a:p>
        </p:txBody>
      </p:sp>
    </p:spTree>
    <p:extLst>
      <p:ext uri="{BB962C8B-B14F-4D97-AF65-F5344CB8AC3E}">
        <p14:creationId xmlns:p14="http://schemas.microsoft.com/office/powerpoint/2010/main" val="3006438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D410E8BC-011A-4133-92B1-479D62610FF0}" type="slidenum">
              <a:rPr lang="id-ID" altLang="en-US" smtClean="0"/>
              <a:pPr/>
              <a:t>‹#›</a:t>
            </a:fld>
            <a:endParaRPr lang="id-ID" altLang="en-US"/>
          </a:p>
        </p:txBody>
      </p:sp>
    </p:spTree>
    <p:extLst>
      <p:ext uri="{BB962C8B-B14F-4D97-AF65-F5344CB8AC3E}">
        <p14:creationId xmlns:p14="http://schemas.microsoft.com/office/powerpoint/2010/main" val="2091909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fld id="{9BF3355C-D0E0-4BD7-AB48-9D30B4F5B7BC}" type="slidenum">
              <a:rPr lang="id-ID" altLang="en-US" smtClean="0"/>
              <a:pPr/>
              <a:t>‹#›</a:t>
            </a:fld>
            <a:endParaRPr lang="id-ID" altLang="en-US"/>
          </a:p>
        </p:txBody>
      </p:sp>
    </p:spTree>
    <p:extLst>
      <p:ext uri="{BB962C8B-B14F-4D97-AF65-F5344CB8AC3E}">
        <p14:creationId xmlns:p14="http://schemas.microsoft.com/office/powerpoint/2010/main" val="1094981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BCBAB26-4B18-41EC-AA9D-670BEA6C2A0D}"/>
              </a:ext>
            </a:extLst>
          </p:cNvPr>
          <p:cNvSpPr/>
          <p:nvPr userDrawn="1"/>
        </p:nvSpPr>
        <p:spPr>
          <a:xfrm>
            <a:off x="10776520" y="5877272"/>
            <a:ext cx="720080" cy="44313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D9348A0-108F-4B7F-BCA9-4C0301DBE27E}" type="slidenum">
              <a:rPr lang="en-ID" sz="2400" smtClean="0">
                <a:solidFill>
                  <a:schemeClr val="bg1"/>
                </a:solidFill>
                <a:latin typeface="Arial" panose="020B0604020202020204" pitchFamily="34" charset="0"/>
                <a:cs typeface="Arial" panose="020B0604020202020204" pitchFamily="34" charset="0"/>
              </a:rPr>
              <a:t>‹#›</a:t>
            </a:fld>
            <a:endParaRPr lang="en-ID"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7781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7" name="Rectangle: Rounded Corners 6">
            <a:extLst>
              <a:ext uri="{FF2B5EF4-FFF2-40B4-BE49-F238E27FC236}">
                <a16:creationId xmlns:a16="http://schemas.microsoft.com/office/drawing/2014/main" id="{60BB55A2-2617-44DF-B416-3C65126F16F1}"/>
              </a:ext>
            </a:extLst>
          </p:cNvPr>
          <p:cNvSpPr/>
          <p:nvPr userDrawn="1"/>
        </p:nvSpPr>
        <p:spPr>
          <a:xfrm>
            <a:off x="10704512" y="5866120"/>
            <a:ext cx="720080" cy="44313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7D9348A0-108F-4B7F-BCA9-4C0301DBE27E}" type="slidenum">
              <a:rPr lang="en-ID" sz="2400" smtClean="0">
                <a:solidFill>
                  <a:schemeClr val="bg1"/>
                </a:solidFill>
                <a:latin typeface="Arial" panose="020B0604020202020204" pitchFamily="34" charset="0"/>
                <a:cs typeface="Arial" panose="020B0604020202020204" pitchFamily="34" charset="0"/>
              </a:rPr>
              <a:t>‹#›</a:t>
            </a:fld>
            <a:endParaRPr lang="en-ID"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08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773892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
            <a:ext cx="12192000" cy="714355"/>
          </a:xfrm>
          <a:prstGeom prst="rect">
            <a:avLst/>
          </a:prstGeom>
        </p:spPr>
        <p:txBody>
          <a:bodyPr/>
          <a:lstStyle/>
          <a:p>
            <a:r>
              <a:rPr lang="en-US"/>
              <a:t>Click to edit Master title style</a:t>
            </a:r>
            <a:endParaRPr lang="id-ID"/>
          </a:p>
        </p:txBody>
      </p:sp>
      <p:sp>
        <p:nvSpPr>
          <p:cNvPr id="3" name="Subtitle 2"/>
          <p:cNvSpPr>
            <a:spLocks noGrp="1"/>
          </p:cNvSpPr>
          <p:nvPr>
            <p:ph type="subTitle" idx="1"/>
          </p:nvPr>
        </p:nvSpPr>
        <p:spPr>
          <a:xfrm>
            <a:off x="761962" y="1000108"/>
            <a:ext cx="10953827" cy="5214974"/>
          </a:xfrm>
          <a:prstGeom prst="rect">
            <a:avLst/>
          </a:prstGeo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d-ID" dirty="0"/>
          </a:p>
          <a:p>
            <a:pPr lvl="0"/>
            <a:endParaRPr lang="id-ID" dirty="0"/>
          </a:p>
        </p:txBody>
      </p:sp>
      <p:sp>
        <p:nvSpPr>
          <p:cNvPr id="4" name="Slide Number Placeholder 5">
            <a:extLst>
              <a:ext uri="{FF2B5EF4-FFF2-40B4-BE49-F238E27FC236}">
                <a16:creationId xmlns:a16="http://schemas.microsoft.com/office/drawing/2014/main" id="{AAB12E04-7970-4A4A-B64A-3EE9A9B662A0}"/>
              </a:ext>
            </a:extLst>
          </p:cNvPr>
          <p:cNvSpPr>
            <a:spLocks noGrp="1"/>
          </p:cNvSpPr>
          <p:nvPr>
            <p:ph type="sldNum" sz="quarter" idx="10"/>
          </p:nvPr>
        </p:nvSpPr>
        <p:spPr>
          <a:xfrm>
            <a:off x="10363200" y="5578475"/>
            <a:ext cx="1142245" cy="669925"/>
          </a:xfrm>
          <a:prstGeom prst="rect">
            <a:avLst/>
          </a:prstGeom>
        </p:spPr>
        <p:txBody>
          <a:bodyPr/>
          <a:lstStyle>
            <a:lvl1pPr>
              <a:defRPr/>
            </a:lvl1pPr>
          </a:lstStyle>
          <a:p>
            <a:fld id="{4D528072-02EA-4097-A9EC-D1118A30435A}" type="slidenum">
              <a:rPr lang="id-ID" altLang="en-US"/>
              <a:pPr/>
              <a:t>‹#›</a:t>
            </a:fld>
            <a:endParaRPr lang="id-ID" altLang="en-US"/>
          </a:p>
        </p:txBody>
      </p:sp>
    </p:spTree>
    <p:extLst>
      <p:ext uri="{BB962C8B-B14F-4D97-AF65-F5344CB8AC3E}">
        <p14:creationId xmlns:p14="http://schemas.microsoft.com/office/powerpoint/2010/main" val="14377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FDB75D-245C-4B78-8202-8BB57B0FD465}" type="slidenum">
              <a:rPr lang="id-ID" altLang="en-US" smtClean="0"/>
              <a:pPr/>
              <a:t>‹#›</a:t>
            </a:fld>
            <a:endParaRPr lang="id-ID" altLang="en-US"/>
          </a:p>
        </p:txBody>
      </p:sp>
    </p:spTree>
    <p:extLst>
      <p:ext uri="{BB962C8B-B14F-4D97-AF65-F5344CB8AC3E}">
        <p14:creationId xmlns:p14="http://schemas.microsoft.com/office/powerpoint/2010/main" val="144450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772EE-2037-4177-A43A-989A9D171942}" type="slidenum">
              <a:rPr lang="id-ID" altLang="en-US" smtClean="0"/>
              <a:pPr/>
              <a:t>‹#›</a:t>
            </a:fld>
            <a:endParaRPr lang="id-ID" altLang="en-US"/>
          </a:p>
        </p:txBody>
      </p:sp>
    </p:spTree>
    <p:extLst>
      <p:ext uri="{BB962C8B-B14F-4D97-AF65-F5344CB8AC3E}">
        <p14:creationId xmlns:p14="http://schemas.microsoft.com/office/powerpoint/2010/main" val="408825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fld id="{9ED2F398-7DAD-4B6B-8490-D36ABC0E76A0}" type="slidenum">
              <a:rPr lang="id-ID" altLang="en-US" smtClean="0"/>
              <a:pPr/>
              <a:t>‹#›</a:t>
            </a:fld>
            <a:endParaRPr lang="id-ID" altLang="en-US"/>
          </a:p>
        </p:txBody>
      </p:sp>
    </p:spTree>
    <p:extLst>
      <p:ext uri="{BB962C8B-B14F-4D97-AF65-F5344CB8AC3E}">
        <p14:creationId xmlns:p14="http://schemas.microsoft.com/office/powerpoint/2010/main" val="41298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42E4E-A26E-4D82-B0B6-A6D89E5CE6F3}" type="slidenum">
              <a:rPr lang="id-ID" altLang="en-US" smtClean="0"/>
              <a:pPr/>
              <a:t>‹#›</a:t>
            </a:fld>
            <a:endParaRPr lang="id-ID" altLang="en-US"/>
          </a:p>
        </p:txBody>
      </p:sp>
    </p:spTree>
    <p:extLst>
      <p:ext uri="{BB962C8B-B14F-4D97-AF65-F5344CB8AC3E}">
        <p14:creationId xmlns:p14="http://schemas.microsoft.com/office/powerpoint/2010/main" val="91647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fld id="{E02090E6-BFB5-4BE2-BDDD-53E6417AB03D}" type="slidenum">
              <a:rPr lang="id-ID" altLang="en-US" smtClean="0"/>
              <a:pPr/>
              <a:t>‹#›</a:t>
            </a:fld>
            <a:endParaRPr lang="id-ID" altLang="en-US"/>
          </a:p>
        </p:txBody>
      </p:sp>
    </p:spTree>
    <p:extLst>
      <p:ext uri="{BB962C8B-B14F-4D97-AF65-F5344CB8AC3E}">
        <p14:creationId xmlns:p14="http://schemas.microsoft.com/office/powerpoint/2010/main" val="3275325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fld id="{8C0A04A3-CF6D-4EFC-941A-9DA0BA8498E5}" type="slidenum">
              <a:rPr lang="id-ID" altLang="en-US" smtClean="0"/>
              <a:pPr/>
              <a:t>‹#›</a:t>
            </a:fld>
            <a:endParaRPr lang="id-ID" altLang="en-US"/>
          </a:p>
        </p:txBody>
      </p:sp>
    </p:spTree>
    <p:extLst>
      <p:ext uri="{BB962C8B-B14F-4D97-AF65-F5344CB8AC3E}">
        <p14:creationId xmlns:p14="http://schemas.microsoft.com/office/powerpoint/2010/main" val="226341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fld id="{3B3F4238-9B38-431C-94A6-0CDC8770A590}" type="slidenum">
              <a:rPr lang="id-ID" altLang="en-US" smtClean="0"/>
              <a:pPr/>
              <a:t>‹#›</a:t>
            </a:fld>
            <a:endParaRPr lang="id-ID" altLang="en-US"/>
          </a:p>
        </p:txBody>
      </p:sp>
    </p:spTree>
    <p:extLst>
      <p:ext uri="{BB962C8B-B14F-4D97-AF65-F5344CB8AC3E}">
        <p14:creationId xmlns:p14="http://schemas.microsoft.com/office/powerpoint/2010/main" val="4202582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305379"/>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 id="2147483685" r:id="rId20"/>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9C801-2EEB-4546-AB3A-5849FE3F3A92}"/>
              </a:ext>
            </a:extLst>
          </p:cNvPr>
          <p:cNvSpPr>
            <a:spLocks noGrp="1"/>
          </p:cNvSpPr>
          <p:nvPr>
            <p:ph type="title" idx="4294967295"/>
          </p:nvPr>
        </p:nvSpPr>
        <p:spPr>
          <a:xfrm>
            <a:off x="3431704" y="2636912"/>
            <a:ext cx="5544616" cy="1214438"/>
          </a:xfrm>
          <a:prstGeom prst="rect">
            <a:avLst/>
          </a:prstGeom>
        </p:spPr>
        <p:txBody>
          <a:bodyPr>
            <a:normAutofit/>
          </a:bodyPr>
          <a:lstStyle/>
          <a:p>
            <a:pPr algn="ctr" eaLnBrk="1" fontAlgn="auto" hangingPunct="1">
              <a:spcAft>
                <a:spcPts val="0"/>
              </a:spcAft>
              <a:defRPr/>
            </a:pPr>
            <a:r>
              <a:rPr lang="en-US" b="1" dirty="0">
                <a:solidFill>
                  <a:schemeClr val="bg1"/>
                </a:solidFill>
              </a:rPr>
              <a:t>BAB </a:t>
            </a:r>
            <a:r>
              <a:rPr lang="id-ID" b="1" dirty="0">
                <a:solidFill>
                  <a:schemeClr val="bg1"/>
                </a:solidFill>
              </a:rPr>
              <a:t>12</a:t>
            </a:r>
            <a:br>
              <a:rPr lang="id-ID" b="1" dirty="0">
                <a:solidFill>
                  <a:schemeClr val="bg1"/>
                </a:solidFill>
              </a:rPr>
            </a:br>
            <a:r>
              <a:rPr lang="id-ID" b="1" dirty="0">
                <a:solidFill>
                  <a:schemeClr val="bg1"/>
                </a:solidFill>
              </a:rPr>
              <a:t>LAPORAN AUDIT</a:t>
            </a:r>
            <a:r>
              <a:rPr lang="en-US" b="1" dirty="0">
                <a:solidFill>
                  <a:schemeClr val="bg1"/>
                </a:solidFill>
              </a:rPr>
              <a:t>OR</a:t>
            </a:r>
            <a:endParaRPr lang="id-ID"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2BB7422-7432-4D2E-BBC2-4AC9FB4924F1}"/>
              </a:ext>
            </a:extLst>
          </p:cNvPr>
          <p:cNvSpPr>
            <a:spLocks noGrp="1" noChangeArrowheads="1"/>
          </p:cNvSpPr>
          <p:nvPr>
            <p:ph type="ctrTitle" idx="4294967295"/>
          </p:nvPr>
        </p:nvSpPr>
        <p:spPr bwMode="auto">
          <a:xfrm>
            <a:off x="1166814" y="836712"/>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DE258479-97B5-4551-AE59-C06C3B821470}"/>
              </a:ext>
            </a:extLst>
          </p:cNvPr>
          <p:cNvSpPr>
            <a:spLocks noGrp="1"/>
          </p:cNvSpPr>
          <p:nvPr>
            <p:ph type="subTitle" idx="4294967295"/>
          </p:nvPr>
        </p:nvSpPr>
        <p:spPr>
          <a:xfrm>
            <a:off x="1168282" y="1412776"/>
            <a:ext cx="10257778" cy="5214938"/>
          </a:xfrm>
          <a:prstGeom prst="rect">
            <a:avLst/>
          </a:prstGeom>
        </p:spPr>
        <p:txBody>
          <a:bodyPr rtlCol="0">
            <a:normAutofit lnSpcReduction="10000"/>
          </a:bodyPr>
          <a:lstStyle/>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Laporan bentuk standar</a:t>
            </a: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Opini: Wajar Tanpa Pengecualian</a:t>
            </a:r>
          </a:p>
          <a:p>
            <a:pPr marL="0" indent="0" eaLnBrk="1" fontAlgn="auto" hangingPunct="1">
              <a:spcBef>
                <a:spcPts val="0"/>
              </a:spcBef>
              <a:spcAft>
                <a:spcPts val="0"/>
              </a:spcAft>
              <a:buNone/>
              <a:defRPr/>
            </a:pPr>
            <a:endParaRPr lang="id-ID" sz="2400"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Kantor Akuntan Publik </a:t>
            </a:r>
          </a:p>
          <a:p>
            <a:pPr marL="0" indent="0" algn="ctr"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Firzana dan Rekan</a:t>
            </a:r>
          </a:p>
          <a:p>
            <a:pPr marL="0" indent="0" algn="ctr"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Jalan Mawar No. 1</a:t>
            </a:r>
          </a:p>
          <a:p>
            <a:pPr marL="0" indent="0" algn="ctr"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Yogyakarta</a:t>
            </a:r>
          </a:p>
          <a:p>
            <a:pPr marL="0" indent="0" algn="ctr" eaLnBrk="1" fontAlgn="auto" hangingPunct="1">
              <a:spcBef>
                <a:spcPts val="0"/>
              </a:spcBef>
              <a:spcAft>
                <a:spcPts val="0"/>
              </a:spcAft>
              <a:buNone/>
              <a:defRPr/>
            </a:pPr>
            <a:endParaRPr lang="id-ID" sz="2400"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Laporan Auditor Independen</a:t>
            </a:r>
          </a:p>
          <a:p>
            <a:pPr marL="0" indent="0" eaLnBrk="1" fontAlgn="auto" hangingPunct="1">
              <a:spcBef>
                <a:spcPts val="0"/>
              </a:spcBef>
              <a:spcAft>
                <a:spcPts val="0"/>
              </a:spcAft>
              <a:buNone/>
              <a:defRPr/>
            </a:pPr>
            <a:endParaRPr lang="id-ID" sz="24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Kepada Yth.</a:t>
            </a: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Pemegang Saham</a:t>
            </a: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PT Armada Jaya</a:t>
            </a: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Jalan P. Diponegoro</a:t>
            </a:r>
          </a:p>
          <a:p>
            <a:pPr marL="0" indent="0" eaLnBrk="1" fontAlgn="auto" hangingPunct="1">
              <a:spcBef>
                <a:spcPts val="0"/>
              </a:spcBef>
              <a:spcAft>
                <a:spcPts val="0"/>
              </a:spcAft>
              <a:buNone/>
              <a:defRPr/>
            </a:pPr>
            <a:r>
              <a:rPr lang="id-ID" sz="2400" dirty="0">
                <a:solidFill>
                  <a:schemeClr val="bg1"/>
                </a:solidFill>
                <a:latin typeface="Arial" panose="020B0604020202020204" pitchFamily="34" charset="0"/>
                <a:cs typeface="Arial" panose="020B0604020202020204" pitchFamily="34" charset="0"/>
              </a:rPr>
              <a:t>Yogyakarta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AB49B9CD-8F48-4AE7-83F9-F8BE6D66BB39}"/>
              </a:ext>
            </a:extLst>
          </p:cNvPr>
          <p:cNvSpPr>
            <a:spLocks noGrp="1" noChangeArrowheads="1"/>
          </p:cNvSpPr>
          <p:nvPr>
            <p:ph type="ctrTitle" idx="4294967295"/>
          </p:nvPr>
        </p:nvSpPr>
        <p:spPr bwMode="auto">
          <a:xfrm>
            <a:off x="1343472" y="1017577"/>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19459" name="Subtitle 2">
            <a:extLst>
              <a:ext uri="{FF2B5EF4-FFF2-40B4-BE49-F238E27FC236}">
                <a16:creationId xmlns:a16="http://schemas.microsoft.com/office/drawing/2014/main" id="{7F462BF3-ED08-45D9-9B4D-B0210780524F}"/>
              </a:ext>
            </a:extLst>
          </p:cNvPr>
          <p:cNvSpPr>
            <a:spLocks noGrp="1" noChangeArrowheads="1"/>
          </p:cNvSpPr>
          <p:nvPr>
            <p:ph type="subTitle" idx="4294967295"/>
          </p:nvPr>
        </p:nvSpPr>
        <p:spPr>
          <a:xfrm>
            <a:off x="1415480" y="1741977"/>
            <a:ext cx="10081120" cy="4391352"/>
          </a:xfrm>
          <a:prstGeom prst="rect">
            <a:avLst/>
          </a:prstGeom>
        </p:spPr>
        <p:txBody>
          <a:bodyPr>
            <a:noAutofit/>
          </a:bodyPr>
          <a:lstStyle/>
          <a:p>
            <a:pPr marL="0" indent="0" eaLnBrk="1" hangingPunct="1">
              <a:spcBef>
                <a:spcPct val="0"/>
              </a:spcBef>
              <a:buNone/>
            </a:pPr>
            <a:r>
              <a:rPr lang="id-ID" altLang="en-US" sz="3000" dirty="0">
                <a:solidFill>
                  <a:schemeClr val="bg1"/>
                </a:solidFill>
                <a:latin typeface="Arial" panose="020B0604020202020204" pitchFamily="34" charset="0"/>
                <a:cs typeface="Arial" panose="020B0604020202020204" pitchFamily="34" charset="0"/>
              </a:rPr>
              <a:t>Kami telah mengaudit Laporan Posisi Keuangan PT Armada Jaya per 31 Desember 2017 dan  2016, serta Laporan Laba Rugi, Laporan Perubahan Ekuitas, dan Laporan Arus Kas untuk periode yang berakhir pada tanggal 31 Desember 2017 dan 2016, termasuk catatan atas laporan keuangan.</a:t>
            </a:r>
          </a:p>
          <a:p>
            <a:pPr marL="0" indent="0" eaLnBrk="1" hangingPunct="1">
              <a:spcBef>
                <a:spcPct val="0"/>
              </a:spcBef>
              <a:buNone/>
            </a:pPr>
            <a:endParaRPr lang="id-ID" altLang="en-US" sz="3000" dirty="0">
              <a:solidFill>
                <a:schemeClr val="bg1"/>
              </a:solidFill>
              <a:latin typeface="Arial" panose="020B0604020202020204" pitchFamily="34" charset="0"/>
              <a:cs typeface="Arial" panose="020B0604020202020204" pitchFamily="34" charset="0"/>
            </a:endParaRPr>
          </a:p>
          <a:p>
            <a:pPr marL="0" indent="0" eaLnBrk="1" hangingPunct="1">
              <a:spcBef>
                <a:spcPct val="0"/>
              </a:spcBef>
              <a:buNone/>
            </a:pPr>
            <a:r>
              <a:rPr lang="id-ID" altLang="en-US" sz="3000" b="1" dirty="0">
                <a:solidFill>
                  <a:schemeClr val="bg1"/>
                </a:solidFill>
                <a:latin typeface="Arial" panose="020B0604020202020204" pitchFamily="34" charset="0"/>
                <a:cs typeface="Arial" panose="020B0604020202020204" pitchFamily="34" charset="0"/>
              </a:rPr>
              <a:t>Tanggungjawab Manajemen Terhadap Laporan Keuangan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571C0363-E3F3-41C5-BC1F-49CADDC87B1A}"/>
              </a:ext>
            </a:extLst>
          </p:cNvPr>
          <p:cNvSpPr>
            <a:spLocks noGrp="1" noChangeArrowheads="1"/>
          </p:cNvSpPr>
          <p:nvPr>
            <p:ph type="ctrTitle" idx="4294967295"/>
          </p:nvPr>
        </p:nvSpPr>
        <p:spPr bwMode="auto">
          <a:xfrm>
            <a:off x="1199456" y="908720"/>
            <a:ext cx="6984776"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A539AEE6-5556-4AC3-A611-D816CC8A8D3D}"/>
              </a:ext>
            </a:extLst>
          </p:cNvPr>
          <p:cNvSpPr>
            <a:spLocks noGrp="1"/>
          </p:cNvSpPr>
          <p:nvPr>
            <p:ph type="subTitle" idx="4294967295"/>
          </p:nvPr>
        </p:nvSpPr>
        <p:spPr>
          <a:xfrm>
            <a:off x="1199456" y="1700808"/>
            <a:ext cx="9865096" cy="4176464"/>
          </a:xfrm>
          <a:prstGeom prst="rect">
            <a:avLst/>
          </a:prstGeom>
        </p:spPr>
        <p:txBody>
          <a:bodyPr rtlCol="0">
            <a:normAutofit lnSpcReduction="10000"/>
          </a:bodyPr>
          <a:lstStyle/>
          <a:p>
            <a:pPr marL="0" indent="0" eaLnBrk="1" fontAlgn="auto" hangingPunct="1">
              <a:spcBef>
                <a:spcPts val="0"/>
              </a:spcBef>
              <a:spcAft>
                <a:spcPts val="0"/>
              </a:spcAft>
              <a:buNone/>
              <a:defRPr/>
            </a:pPr>
            <a:r>
              <a:rPr lang="id-ID" sz="3200" dirty="0">
                <a:solidFill>
                  <a:schemeClr val="bg1"/>
                </a:solidFill>
                <a:latin typeface="Arial" panose="020B0604020202020204" pitchFamily="34" charset="0"/>
                <a:cs typeface="Arial" panose="020B0604020202020204" pitchFamily="34" charset="0"/>
              </a:rPr>
              <a:t>Manajemen bertanggungjawab terhadap kewajaran penyajian laporan keuangan, sesuai dengan Standar Akuntansi Keuangan yang berlaku di Indonesia, termasuk bertanggungjawab atas perancangan, implementasi, serta pemeliharaan Sistem Pengendalian Internal untuk memungkinkan perusahaan mampu menyajikan laporan keuangan secara wajar serta bebas dari salah saji material, baik karena kesalahan maupun karena kecurangan.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9FF764A-F029-4ECC-8485-5ADA24466CFB}"/>
              </a:ext>
            </a:extLst>
          </p:cNvPr>
          <p:cNvSpPr>
            <a:spLocks noGrp="1" noChangeArrowheads="1"/>
          </p:cNvSpPr>
          <p:nvPr>
            <p:ph type="ctrTitle" idx="4294967295"/>
          </p:nvPr>
        </p:nvSpPr>
        <p:spPr bwMode="auto">
          <a:xfrm>
            <a:off x="1055440" y="831218"/>
            <a:ext cx="9144000" cy="714375"/>
          </a:xfrm>
          <a:prstGeom prst="rect">
            <a:avLst/>
          </a:prstGeom>
        </p:spPr>
        <p:txBody>
          <a:bodyPr wrap="square" numCol="1" anchorCtr="0" compatLnSpc="1">
            <a:prstTxWarp prst="textNoShape">
              <a:avLst/>
            </a:prstTxWarp>
          </a:bodyPr>
          <a:lstStyle/>
          <a:p>
            <a:pPr eaLnBrk="1" hangingPunct="1"/>
            <a:r>
              <a:rPr lang="id-ID" altLang="en-US" sz="3200" b="1">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0051EA9D-F468-49DC-ACC4-9676314D1C0F}"/>
              </a:ext>
            </a:extLst>
          </p:cNvPr>
          <p:cNvSpPr>
            <a:spLocks noGrp="1"/>
          </p:cNvSpPr>
          <p:nvPr>
            <p:ph type="subTitle" idx="4294967295"/>
          </p:nvPr>
        </p:nvSpPr>
        <p:spPr>
          <a:xfrm>
            <a:off x="1127448" y="1772816"/>
            <a:ext cx="10369152" cy="4104556"/>
          </a:xfrm>
          <a:prstGeom prst="rect">
            <a:avLst/>
          </a:prstGeom>
        </p:spPr>
        <p:txBody>
          <a:bodyPr rtlCol="0">
            <a:normAutofit lnSpcReduction="10000"/>
          </a:bodyPr>
          <a:lstStyle/>
          <a:p>
            <a:pPr marL="0" indent="0" eaLnBrk="1" fontAlgn="auto" hangingPunct="1">
              <a:spcBef>
                <a:spcPts val="0"/>
              </a:spcBef>
              <a:spcAft>
                <a:spcPts val="0"/>
              </a:spcAft>
              <a:buNone/>
              <a:defRPr/>
            </a:pPr>
            <a:r>
              <a:rPr lang="id-ID" sz="2800" b="1" dirty="0">
                <a:solidFill>
                  <a:schemeClr val="bg1"/>
                </a:solidFill>
                <a:latin typeface="Arial" panose="020B0604020202020204" pitchFamily="34" charset="0"/>
                <a:cs typeface="Arial" panose="020B0604020202020204" pitchFamily="34" charset="0"/>
              </a:rPr>
              <a:t>Tanggungjawab Auditor Independen</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Tanggungjawab kami adalah pada opini atas laporan keuangan berdasarkan audit yang telah kami laksanakan. Kami melaksanakan audit sesuai dengan Standar Profesional Akuntan Publik yang ditetapkan oleh Ikatan Akuntan Publik Indonesia. Standar tersebut mewajibkan kami untuk merencanakan dan melaksanakan audit untuk mendapatkan keyakinan memadai tentang apakah laporan keuangan bebas dari salah saji material.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E4A5944-A8C9-4E75-9804-5C42D239469B}"/>
              </a:ext>
            </a:extLst>
          </p:cNvPr>
          <p:cNvSpPr>
            <a:spLocks noGrp="1" noChangeArrowheads="1"/>
          </p:cNvSpPr>
          <p:nvPr>
            <p:ph type="ctrTitle" idx="4294967295"/>
          </p:nvPr>
        </p:nvSpPr>
        <p:spPr bwMode="auto">
          <a:xfrm>
            <a:off x="1272036" y="1052736"/>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22531" name="Subtitle 2">
            <a:extLst>
              <a:ext uri="{FF2B5EF4-FFF2-40B4-BE49-F238E27FC236}">
                <a16:creationId xmlns:a16="http://schemas.microsoft.com/office/drawing/2014/main" id="{0FB4F41E-564E-492F-B6FA-D9CC7DDE4DCA}"/>
              </a:ext>
            </a:extLst>
          </p:cNvPr>
          <p:cNvSpPr>
            <a:spLocks noGrp="1" noChangeArrowheads="1"/>
          </p:cNvSpPr>
          <p:nvPr>
            <p:ph type="subTitle" idx="4294967295"/>
          </p:nvPr>
        </p:nvSpPr>
        <p:spPr>
          <a:xfrm>
            <a:off x="1248332" y="1844824"/>
            <a:ext cx="10009112" cy="3744193"/>
          </a:xfrm>
          <a:prstGeom prst="rect">
            <a:avLst/>
          </a:prstGeom>
        </p:spPr>
        <p:txBody>
          <a:bodyPr>
            <a:normAutofit lnSpcReduction="10000"/>
          </a:bodyPr>
          <a:lstStyle/>
          <a:p>
            <a:pPr marL="0" indent="0" eaLnBrk="1" hangingPunct="1">
              <a:spcBef>
                <a:spcPct val="0"/>
              </a:spcBef>
              <a:buNone/>
            </a:pPr>
            <a:r>
              <a:rPr lang="id-ID" altLang="en-US" sz="3200" dirty="0">
                <a:solidFill>
                  <a:schemeClr val="bg1"/>
                </a:solidFill>
                <a:latin typeface="Arial" panose="020B0604020202020204" pitchFamily="34" charset="0"/>
                <a:cs typeface="Arial" panose="020B0604020202020204" pitchFamily="34" charset="0"/>
              </a:rPr>
              <a:t>Audit yang kami lakukan mencakup pelaksanaan prosedur audit untuk mendapatkan bukti audit tentang jumlah dan pengungkapan dalam laporan keuangan. Pemilihan prosedur audit ditentukan berdasarkan pertimbangan profesional auditor, termasuk asesmen atas risiko salah saji material dalam laporan keuangan, baik karena kesalahan maupun karena kecurangan.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3C83EC9-6806-4BB6-8C7D-43A6D539D348}"/>
              </a:ext>
            </a:extLst>
          </p:cNvPr>
          <p:cNvSpPr>
            <a:spLocks noGrp="1" noChangeArrowheads="1"/>
          </p:cNvSpPr>
          <p:nvPr>
            <p:ph type="ctrTitle" idx="4294967295"/>
          </p:nvPr>
        </p:nvSpPr>
        <p:spPr bwMode="auto">
          <a:xfrm>
            <a:off x="1055440" y="692696"/>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 name="Subtitle 2">
            <a:extLst>
              <a:ext uri="{FF2B5EF4-FFF2-40B4-BE49-F238E27FC236}">
                <a16:creationId xmlns:a16="http://schemas.microsoft.com/office/drawing/2014/main" id="{23E030DF-224B-4B9C-A47C-F02A3124B135}"/>
              </a:ext>
            </a:extLst>
          </p:cNvPr>
          <p:cNvSpPr>
            <a:spLocks noGrp="1"/>
          </p:cNvSpPr>
          <p:nvPr>
            <p:ph type="subTitle" idx="4294967295"/>
          </p:nvPr>
        </p:nvSpPr>
        <p:spPr>
          <a:xfrm>
            <a:off x="1055440" y="1340768"/>
            <a:ext cx="10153128" cy="4608512"/>
          </a:xfrm>
          <a:prstGeom prst="rect">
            <a:avLst/>
          </a:prstGeom>
        </p:spPr>
        <p:txBody>
          <a:bodyPr rtlCol="0">
            <a:normAutofit/>
          </a:bodyPr>
          <a:lstStyle/>
          <a:p>
            <a:pPr marL="0" indent="0" eaLnBrk="1" fontAlgn="auto" hangingPunct="1">
              <a:spcAft>
                <a:spcPts val="0"/>
              </a:spcAft>
              <a:buNone/>
              <a:defRPr/>
            </a:pPr>
            <a:r>
              <a:rPr lang="id-ID" sz="3200" dirty="0">
                <a:solidFill>
                  <a:schemeClr val="bg1"/>
                </a:solidFill>
                <a:latin typeface="Arial" panose="020B0604020202020204" pitchFamily="34" charset="0"/>
                <a:cs typeface="Arial" panose="020B0604020202020204" pitchFamily="34" charset="0"/>
              </a:rPr>
              <a:t>Asesmen risiko dibuat dengan mempertimbangan Sistem Pengendalian Internal yang relevan dengan kewajaran penyajian laporan keuangan, untuk dijadikan sebagai dasar perumusan prosedur audit yang sesuai dengan kondisi latar belakang lingkungan laporan keuangan, bukan untuk tujuan pemberian opini atas efektifitas Sistem Pengendalian Internal perusahaan, dan oleh sebab itu kami tidak memberikan opini atas Sistem Pengendalian Internal Perusahaan.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17F89AFB-8CF5-42EA-A576-C513748F4811}"/>
              </a:ext>
            </a:extLst>
          </p:cNvPr>
          <p:cNvSpPr>
            <a:spLocks noGrp="1" noChangeArrowheads="1"/>
          </p:cNvSpPr>
          <p:nvPr>
            <p:ph type="ctrTitle" idx="4294967295"/>
          </p:nvPr>
        </p:nvSpPr>
        <p:spPr bwMode="auto">
          <a:xfrm>
            <a:off x="1347511" y="842417"/>
            <a:ext cx="7556801"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24579" name="Subtitle 2">
            <a:extLst>
              <a:ext uri="{FF2B5EF4-FFF2-40B4-BE49-F238E27FC236}">
                <a16:creationId xmlns:a16="http://schemas.microsoft.com/office/drawing/2014/main" id="{80A18966-C6C3-4991-A18F-DB7C9B6B7F0C}"/>
              </a:ext>
            </a:extLst>
          </p:cNvPr>
          <p:cNvSpPr>
            <a:spLocks noGrp="1" noChangeArrowheads="1"/>
          </p:cNvSpPr>
          <p:nvPr>
            <p:ph type="subTitle" idx="4294967295"/>
          </p:nvPr>
        </p:nvSpPr>
        <p:spPr>
          <a:xfrm>
            <a:off x="1343472" y="1556792"/>
            <a:ext cx="10009112" cy="4661123"/>
          </a:xfrm>
          <a:prstGeom prst="rect">
            <a:avLst/>
          </a:prstGeom>
        </p:spPr>
        <p:txBody>
          <a:bodyPr>
            <a:normAutofit/>
          </a:bodyPr>
          <a:lstStyle/>
          <a:p>
            <a:pPr marL="0" indent="0" eaLnBrk="1" hangingPunct="1">
              <a:buNone/>
            </a:pPr>
            <a:r>
              <a:rPr lang="id-ID" altLang="en-US" sz="3200" dirty="0">
                <a:solidFill>
                  <a:schemeClr val="bg1"/>
                </a:solidFill>
                <a:latin typeface="Arial" panose="020B0604020202020204" pitchFamily="34" charset="0"/>
                <a:cs typeface="Arial" panose="020B0604020202020204" pitchFamily="34" charset="0"/>
              </a:rPr>
              <a:t>Audit yang kami lakukan juga mencakup evaluasi atas ketepatan kebijakan akuntansi, kewajaran estimasi akuntansi yang signifikan, serta penyajian laporan keuangan secara keseluruhan.</a:t>
            </a:r>
            <a:endParaRPr lang="en-US" altLang="en-US" sz="3200" dirty="0">
              <a:solidFill>
                <a:schemeClr val="bg1"/>
              </a:solidFill>
              <a:latin typeface="Arial" panose="020B0604020202020204" pitchFamily="34" charset="0"/>
              <a:cs typeface="Arial" panose="020B0604020202020204" pitchFamily="34" charset="0"/>
            </a:endParaRPr>
          </a:p>
          <a:p>
            <a:pPr marL="0" indent="0" eaLnBrk="1" hangingPunct="1">
              <a:buNone/>
            </a:pPr>
            <a:endParaRPr lang="id-ID" altLang="en-US" sz="700" dirty="0">
              <a:solidFill>
                <a:schemeClr val="bg1"/>
              </a:solidFill>
              <a:latin typeface="Arial" panose="020B0604020202020204" pitchFamily="34" charset="0"/>
              <a:cs typeface="Arial" panose="020B0604020202020204" pitchFamily="34" charset="0"/>
            </a:endParaRPr>
          </a:p>
          <a:p>
            <a:pPr marL="0" indent="0" eaLnBrk="1" hangingPunct="1">
              <a:buNone/>
            </a:pPr>
            <a:r>
              <a:rPr lang="id-ID" altLang="en-US" sz="3200" dirty="0">
                <a:solidFill>
                  <a:schemeClr val="bg1"/>
                </a:solidFill>
                <a:latin typeface="Arial" panose="020B0604020202020204" pitchFamily="34" charset="0"/>
                <a:cs typeface="Arial" panose="020B0604020202020204" pitchFamily="34" charset="0"/>
              </a:rPr>
              <a:t>Kami meyakini bahwa bukti audit yang telah kami peroleh adalah cukup dan tepat untuk kami dijadikan sebagai dasar pemberian opini </a:t>
            </a:r>
            <a:r>
              <a:rPr lang="id-ID" altLang="en-US" sz="3200" b="1" dirty="0">
                <a:solidFill>
                  <a:schemeClr val="bg1"/>
                </a:solidFill>
                <a:latin typeface="Arial" panose="020B0604020202020204" pitchFamily="34" charset="0"/>
                <a:cs typeface="Arial" panose="020B0604020202020204" pitchFamily="34" charset="0"/>
              </a:rPr>
              <a:t>wajar tanpa pengecualian</a:t>
            </a:r>
            <a:r>
              <a:rPr lang="id-ID" altLang="en-US" sz="3200" dirty="0">
                <a:solidFill>
                  <a:schemeClr val="bg1"/>
                </a:solidFill>
                <a:latin typeface="Arial" panose="020B0604020202020204" pitchFamily="34" charset="0"/>
                <a:cs typeface="Arial" panose="020B0604020202020204"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D2C77B6-38F0-4866-8100-6C16A6DC122D}"/>
              </a:ext>
            </a:extLst>
          </p:cNvPr>
          <p:cNvSpPr>
            <a:spLocks noGrp="1" noChangeArrowheads="1"/>
          </p:cNvSpPr>
          <p:nvPr>
            <p:ph type="ctrTitle" idx="4294967295"/>
          </p:nvPr>
        </p:nvSpPr>
        <p:spPr bwMode="auto">
          <a:xfrm>
            <a:off x="1199456" y="836712"/>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 name="Subtitle 2">
            <a:extLst>
              <a:ext uri="{FF2B5EF4-FFF2-40B4-BE49-F238E27FC236}">
                <a16:creationId xmlns:a16="http://schemas.microsoft.com/office/drawing/2014/main" id="{4E1B8DB2-082E-46BA-9270-70FCB149AF23}"/>
              </a:ext>
            </a:extLst>
          </p:cNvPr>
          <p:cNvSpPr>
            <a:spLocks noGrp="1"/>
          </p:cNvSpPr>
          <p:nvPr>
            <p:ph type="subTitle" idx="4294967295"/>
          </p:nvPr>
        </p:nvSpPr>
        <p:spPr>
          <a:xfrm>
            <a:off x="1200313" y="1412776"/>
            <a:ext cx="10081120" cy="4514255"/>
          </a:xfrm>
          <a:prstGeom prst="rect">
            <a:avLst/>
          </a:prstGeom>
        </p:spPr>
        <p:txBody>
          <a:bodyPr rtlCol="0">
            <a:normAutofit fontScale="92500"/>
          </a:bodyPr>
          <a:lstStyle/>
          <a:p>
            <a:pPr marL="0" indent="0" eaLnBrk="1" fontAlgn="auto" hangingPunct="1">
              <a:lnSpc>
                <a:spcPct val="120000"/>
              </a:lnSpc>
              <a:spcBef>
                <a:spcPts val="0"/>
              </a:spcBef>
              <a:spcAft>
                <a:spcPts val="0"/>
              </a:spcAft>
              <a:buNone/>
              <a:defRPr/>
            </a:pPr>
            <a:r>
              <a:rPr lang="id-ID" sz="2800" b="1" dirty="0">
                <a:solidFill>
                  <a:schemeClr val="bg1"/>
                </a:solidFill>
                <a:latin typeface="Arial" panose="020B0604020202020204" pitchFamily="34" charset="0"/>
                <a:cs typeface="Arial" panose="020B0604020202020204" pitchFamily="34" charset="0"/>
              </a:rPr>
              <a:t>Opini Auditor</a:t>
            </a:r>
          </a:p>
          <a:p>
            <a:pPr marL="0" indent="0" eaLnBrk="1" fontAlgn="auto" hangingPunct="1">
              <a:lnSpc>
                <a:spcPct val="120000"/>
              </a:lnSpc>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lnSpc>
                <a:spcPct val="120000"/>
              </a:lnSpc>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Menurut opini kami, laporan keuangan PT Armada Jaya tersebut di atas, yang terdiri dari Laporan Posisi Keuangan per 31 Desember 2017 dan 2016, serta Laporan Perubahan Ekuitas, Laporan Laba Rugi, dan Laporan  Arus Kas yang berakhir pada 31 Desember 2017 dan 2016, termasuk catatan atas laporan keuangan, menyajikan secara wajar dalam semua hal yang material, sesuai dengan Standar Akuntansi Keuangan yang berlaku di Indonesia.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ADCA56F-4617-41F2-BB97-E3F4305FBC4B}"/>
              </a:ext>
            </a:extLst>
          </p:cNvPr>
          <p:cNvSpPr>
            <a:spLocks noGrp="1" noChangeArrowheads="1"/>
          </p:cNvSpPr>
          <p:nvPr>
            <p:ph type="ctrTitle" idx="4294967295"/>
          </p:nvPr>
        </p:nvSpPr>
        <p:spPr bwMode="auto">
          <a:xfrm>
            <a:off x="1271464" y="893140"/>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 name="Subtitle 2">
            <a:extLst>
              <a:ext uri="{FF2B5EF4-FFF2-40B4-BE49-F238E27FC236}">
                <a16:creationId xmlns:a16="http://schemas.microsoft.com/office/drawing/2014/main" id="{BD49FBDB-97B2-4AF8-B9E8-90525D590DC1}"/>
              </a:ext>
            </a:extLst>
          </p:cNvPr>
          <p:cNvSpPr>
            <a:spLocks noGrp="1"/>
          </p:cNvSpPr>
          <p:nvPr>
            <p:ph type="subTitle" idx="4294967295"/>
          </p:nvPr>
        </p:nvSpPr>
        <p:spPr>
          <a:xfrm>
            <a:off x="1271464" y="1735785"/>
            <a:ext cx="10225136" cy="4229075"/>
          </a:xfrm>
          <a:prstGeom prst="rect">
            <a:avLst/>
          </a:prstGeom>
        </p:spPr>
        <p:txBody>
          <a:bodyPr rtlCol="0">
            <a:normAutofit/>
          </a:bodyPr>
          <a:lstStyle/>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KAP Firzana dan Rekan</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2800" dirty="0">
                <a:solidFill>
                  <a:schemeClr val="bg1"/>
                </a:solidFill>
                <a:latin typeface="Arial" panose="020B0604020202020204" pitchFamily="34" charset="0"/>
                <a:cs typeface="Arial" panose="020B0604020202020204" pitchFamily="34" charset="0"/>
              </a:rPr>
              <a:t>Firzana Aulia Rachma</a:t>
            </a:r>
            <a:endParaRPr lang="id-ID" sz="2800" u="sng"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endParaRPr lang="id-ID" sz="2800" u="sng"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2800" u="sng" dirty="0">
                <a:solidFill>
                  <a:schemeClr val="bg1"/>
                </a:solidFill>
                <a:latin typeface="Arial" panose="020B0604020202020204" pitchFamily="34" charset="0"/>
                <a:cs typeface="Arial" panose="020B0604020202020204" pitchFamily="34" charset="0"/>
              </a:rPr>
              <a:t>Firzana Aulia Rachma</a:t>
            </a: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2800" dirty="0">
                <a:solidFill>
                  <a:schemeClr val="bg1"/>
                </a:solidFill>
                <a:latin typeface="Arial" panose="020B0604020202020204" pitchFamily="34" charset="0"/>
                <a:cs typeface="Arial" panose="020B0604020202020204" pitchFamily="34" charset="0"/>
              </a:rPr>
              <a:t>Izin KAP No. AP.007</a:t>
            </a:r>
          </a:p>
          <a:p>
            <a:pPr marL="0" indent="0" eaLnBrk="1" fontAlgn="auto" hangingPunct="1">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2800" dirty="0">
                <a:solidFill>
                  <a:schemeClr val="bg1"/>
                </a:solidFill>
                <a:latin typeface="Arial" panose="020B0604020202020204" pitchFamily="34" charset="0"/>
                <a:cs typeface="Arial" panose="020B0604020202020204" pitchFamily="34" charset="0"/>
              </a:rPr>
              <a:t>12 Maret 20</a:t>
            </a:r>
            <a:r>
              <a:rPr lang="en-US" sz="2800" dirty="0">
                <a:solidFill>
                  <a:schemeClr val="bg1"/>
                </a:solidFill>
                <a:latin typeface="Arial" panose="020B0604020202020204" pitchFamily="34" charset="0"/>
                <a:cs typeface="Arial" panose="020B0604020202020204" pitchFamily="34" charset="0"/>
              </a:rPr>
              <a:t>21</a:t>
            </a:r>
            <a:endParaRPr lang="id-ID" sz="28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A143BB9C-279C-462F-B1C8-4FA5B8EF13DF}"/>
              </a:ext>
            </a:extLst>
          </p:cNvPr>
          <p:cNvSpPr>
            <a:spLocks noGrp="1" noChangeArrowheads="1"/>
          </p:cNvSpPr>
          <p:nvPr>
            <p:ph type="ctrTitle" idx="4294967295"/>
          </p:nvPr>
        </p:nvSpPr>
        <p:spPr bwMode="auto">
          <a:xfrm>
            <a:off x="1266853" y="692696"/>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02C7BE45-9D65-477E-A0F0-3F51236737E2}"/>
              </a:ext>
            </a:extLst>
          </p:cNvPr>
          <p:cNvSpPr>
            <a:spLocks noGrp="1"/>
          </p:cNvSpPr>
          <p:nvPr>
            <p:ph type="subTitle" idx="4294967295"/>
          </p:nvPr>
        </p:nvSpPr>
        <p:spPr>
          <a:xfrm>
            <a:off x="1271464" y="1628800"/>
            <a:ext cx="10225136" cy="4733131"/>
          </a:xfrm>
          <a:prstGeom prst="rect">
            <a:avLst/>
          </a:prstGeom>
        </p:spPr>
        <p:txBody>
          <a:bodyPr rtlCol="0">
            <a:normAutofit/>
          </a:bodyPr>
          <a:lstStyle/>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Laporan Tidak Dalam Bentuk Standar</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Opini: wajar </a:t>
            </a:r>
            <a:r>
              <a:rPr lang="id-ID" b="1" dirty="0">
                <a:solidFill>
                  <a:schemeClr val="bg1"/>
                </a:solidFill>
                <a:latin typeface="Arial" panose="020B0604020202020204" pitchFamily="34" charset="0"/>
                <a:cs typeface="Arial" panose="020B0604020202020204" pitchFamily="34" charset="0"/>
              </a:rPr>
              <a:t>DENGAN</a:t>
            </a:r>
            <a:r>
              <a:rPr lang="id-ID" dirty="0">
                <a:solidFill>
                  <a:schemeClr val="bg1"/>
                </a:solidFill>
                <a:latin typeface="Arial" panose="020B0604020202020204" pitchFamily="34" charset="0"/>
                <a:cs typeface="Arial" panose="020B0604020202020204" pitchFamily="34" charset="0"/>
              </a:rPr>
              <a:t> pengecualian</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Kantor Akuntan Publik </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Firzana dan Rekan</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Jalan Mawar No. 1</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Yogyakarta</a:t>
            </a:r>
          </a:p>
          <a:p>
            <a:pPr marL="0" indent="0" algn="ctr"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Laporan Auditor Independen</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Kepada Yth.</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Pemegang Saham</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PT Armada Jaya</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Jalan P. Diponegoro</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Yogyakarta</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81E8-8C63-4DF1-BC06-51E4CFE3188C}"/>
              </a:ext>
            </a:extLst>
          </p:cNvPr>
          <p:cNvSpPr txBox="1">
            <a:spLocks/>
          </p:cNvSpPr>
          <p:nvPr/>
        </p:nvSpPr>
        <p:spPr>
          <a:xfrm>
            <a:off x="1127448" y="620688"/>
            <a:ext cx="4320480" cy="71437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id-ID" sz="3200" b="1">
                <a:solidFill>
                  <a:schemeClr val="bg1"/>
                </a:solidFill>
                <a:latin typeface="Arial" panose="020B0604020202020204" pitchFamily="34" charset="0"/>
                <a:cs typeface="Arial" panose="020B0604020202020204" pitchFamily="34" charset="0"/>
              </a:rPr>
              <a:t>OPINI AUDITOR</a:t>
            </a:r>
            <a:endParaRPr lang="id-ID" sz="32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3DFBBE36-146D-48D8-A4FE-6A964207E406}"/>
              </a:ext>
            </a:extLst>
          </p:cNvPr>
          <p:cNvSpPr txBox="1"/>
          <p:nvPr/>
        </p:nvSpPr>
        <p:spPr>
          <a:xfrm>
            <a:off x="1127448" y="1412776"/>
            <a:ext cx="10297144" cy="4385816"/>
          </a:xfrm>
          <a:prstGeom prst="rect">
            <a:avLst/>
          </a:prstGeom>
          <a:noFill/>
        </p:spPr>
        <p:txBody>
          <a:bodyPr wrap="square" rtlCol="0">
            <a:spAutoFit/>
          </a:bodyPr>
          <a:lstStyle/>
          <a:p>
            <a:pPr marL="457200" marR="0" lvl="0" indent="-457200" algn="l" defTabSz="457200" rtl="0" eaLnBrk="1" fontAlgn="auto" latinLnBrk="0" hangingPunct="1">
              <a:lnSpc>
                <a:spcPct val="100000"/>
              </a:lnSpc>
              <a:spcAft>
                <a:spcPts val="0"/>
              </a:spcAft>
              <a:buSzPct val="80000"/>
              <a:buFont typeface="Arial" panose="020B0604020202020204" pitchFamily="34" charset="0"/>
              <a:buChar char="•"/>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Bentuk laporan audit dipengaruhi oleh jenis opini auditor atas laporan keuangan.</a:t>
            </a:r>
          </a:p>
          <a:p>
            <a:pPr marL="457200" marR="0" lvl="0" indent="-457200" algn="l" defTabSz="457200" rtl="0" eaLnBrk="1" fontAlgn="auto" latinLnBrk="0" hangingPunct="1">
              <a:lnSpc>
                <a:spcPct val="100000"/>
              </a:lnSpc>
              <a:spcAft>
                <a:spcPts val="0"/>
              </a:spcAft>
              <a:buSzPct val="80000"/>
              <a:buFont typeface="Arial" panose="020B0604020202020204" pitchFamily="34" charset="0"/>
              <a:buChar char="•"/>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Terdapat 4 (empat) jenis opini auditor:</a:t>
            </a:r>
          </a:p>
          <a:p>
            <a:pPr marL="989013" marR="0" lvl="0" indent="-539750" algn="l" defTabSz="457200" rtl="0" eaLnBrk="1" fontAlgn="auto" latinLnBrk="0" hangingPunct="1">
              <a:lnSpc>
                <a:spcPct val="100000"/>
              </a:lnSpc>
              <a:spcAft>
                <a:spcPts val="0"/>
              </a:spcAft>
              <a:buSzPct val="80000"/>
              <a:buFont typeface="+mj-lt"/>
              <a:buAutoNum type="arabicPeriod"/>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Opini wajar tanpa pengecualian (an unqualified opinion)</a:t>
            </a:r>
          </a:p>
          <a:p>
            <a:pPr marL="989013" marR="0" lvl="0" indent="-539750" algn="l" defTabSz="457200" rtl="0" eaLnBrk="1" fontAlgn="auto" latinLnBrk="0" hangingPunct="1">
              <a:lnSpc>
                <a:spcPct val="100000"/>
              </a:lnSpc>
              <a:spcAft>
                <a:spcPts val="0"/>
              </a:spcAft>
              <a:buSzPct val="80000"/>
              <a:buFont typeface="+mj-lt"/>
              <a:buAutoNum type="arabicPeriod"/>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Opini wajar dengan pengecualian (a qualified opinion)</a:t>
            </a:r>
          </a:p>
          <a:p>
            <a:pPr marL="989013" marR="0" lvl="0" indent="-539750" algn="l" defTabSz="457200" rtl="0" eaLnBrk="1" fontAlgn="auto" latinLnBrk="0" hangingPunct="1">
              <a:lnSpc>
                <a:spcPct val="100000"/>
              </a:lnSpc>
              <a:spcAft>
                <a:spcPts val="0"/>
              </a:spcAft>
              <a:buSzPct val="80000"/>
              <a:buFont typeface="+mj-lt"/>
              <a:buAutoNum type="arabicPeriod"/>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Opini tidak wajar (an adverse opinion)</a:t>
            </a:r>
          </a:p>
          <a:p>
            <a:pPr marL="989013" marR="0" lvl="0" indent="-539750" algn="l" defTabSz="457200" rtl="0" eaLnBrk="1" fontAlgn="auto" latinLnBrk="0" hangingPunct="1">
              <a:lnSpc>
                <a:spcPct val="100000"/>
              </a:lnSpc>
              <a:spcAft>
                <a:spcPts val="0"/>
              </a:spcAft>
              <a:buSzPct val="80000"/>
              <a:buFont typeface="+mj-lt"/>
              <a:buAutoNum type="arabicPeriod"/>
              <a:tabLst/>
              <a:defRPr/>
            </a:pPr>
            <a:r>
              <a:rPr kumimoji="0" lang="id-ID" sz="31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Menolak memberikan opini (a disclaimer of opinion)</a:t>
            </a:r>
          </a:p>
        </p:txBody>
      </p:sp>
    </p:spTree>
    <p:extLst>
      <p:ext uri="{BB962C8B-B14F-4D97-AF65-F5344CB8AC3E}">
        <p14:creationId xmlns:p14="http://schemas.microsoft.com/office/powerpoint/2010/main" val="1684057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52EFEBD-7894-44CE-B471-C47632786D87}"/>
              </a:ext>
            </a:extLst>
          </p:cNvPr>
          <p:cNvSpPr>
            <a:spLocks noGrp="1" noChangeArrowheads="1"/>
          </p:cNvSpPr>
          <p:nvPr>
            <p:ph type="ctrTitle" idx="4294967295"/>
          </p:nvPr>
        </p:nvSpPr>
        <p:spPr bwMode="auto">
          <a:xfrm>
            <a:off x="1199456" y="764704"/>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95671CB1-E5B0-47AF-B9C7-CB2C45344291}"/>
              </a:ext>
            </a:extLst>
          </p:cNvPr>
          <p:cNvSpPr>
            <a:spLocks noGrp="1"/>
          </p:cNvSpPr>
          <p:nvPr>
            <p:ph type="subTitle" idx="4294967295"/>
          </p:nvPr>
        </p:nvSpPr>
        <p:spPr>
          <a:xfrm>
            <a:off x="1226667" y="1628800"/>
            <a:ext cx="10009112" cy="4242767"/>
          </a:xfrm>
          <a:prstGeom prst="rect">
            <a:avLst/>
          </a:prstGeom>
        </p:spPr>
        <p:txBody>
          <a:bodyPr rtlCol="0">
            <a:normAutofit/>
          </a:bodyPr>
          <a:lstStyle/>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(Paragraf pendahuluan, tanggungjawab manajemen, dana tanggungjawab auditor, sama dengan laporan auditor bentuk standar)</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800" i="1" dirty="0">
                <a:solidFill>
                  <a:schemeClr val="bg1"/>
                </a:solidFill>
                <a:latin typeface="Arial" panose="020B0604020202020204" pitchFamily="34" charset="0"/>
                <a:cs typeface="Arial" panose="020B0604020202020204" pitchFamily="34" charset="0"/>
              </a:rPr>
              <a:t>Pada alenia terakhir kalimat diubah menjadi sebagai berikut:</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Kami meyakini bahwa bukti audit yang telah kami peroleh adalah cukup dan tepat untuk kami dijadikan sebagai dasar pemberian opini </a:t>
            </a:r>
            <a:r>
              <a:rPr lang="id-ID" sz="2800" b="1" dirty="0">
                <a:solidFill>
                  <a:schemeClr val="bg1"/>
                </a:solidFill>
                <a:latin typeface="Arial" panose="020B0604020202020204" pitchFamily="34" charset="0"/>
                <a:cs typeface="Arial" panose="020B0604020202020204" pitchFamily="34" charset="0"/>
              </a:rPr>
              <a:t>wajar dengan pengecualian</a:t>
            </a:r>
            <a:r>
              <a:rPr lang="id-ID" sz="2800" dirty="0">
                <a:solidFill>
                  <a:schemeClr val="bg1"/>
                </a:solidFill>
                <a:latin typeface="Arial" panose="020B0604020202020204" pitchFamily="34" charset="0"/>
                <a:cs typeface="Arial" panose="020B0604020202020204" pitchFamily="34" charset="0"/>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6CE1367-20BD-4D59-B1CC-FAA0C9EB785C}"/>
              </a:ext>
            </a:extLst>
          </p:cNvPr>
          <p:cNvSpPr>
            <a:spLocks noGrp="1" noChangeArrowheads="1"/>
          </p:cNvSpPr>
          <p:nvPr>
            <p:ph type="ctrTitle" idx="4294967295"/>
          </p:nvPr>
        </p:nvSpPr>
        <p:spPr bwMode="auto">
          <a:xfrm>
            <a:off x="1271464" y="908720"/>
            <a:ext cx="6408712"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9D500CB6-3B1F-4DBD-B14E-051BB5135914}"/>
              </a:ext>
            </a:extLst>
          </p:cNvPr>
          <p:cNvSpPr>
            <a:spLocks noGrp="1"/>
          </p:cNvSpPr>
          <p:nvPr>
            <p:ph type="subTitle" idx="4294967295"/>
          </p:nvPr>
        </p:nvSpPr>
        <p:spPr>
          <a:xfrm>
            <a:off x="1271464" y="1484784"/>
            <a:ext cx="9865096" cy="4464496"/>
          </a:xfrm>
          <a:prstGeom prst="rect">
            <a:avLst/>
          </a:prstGeom>
        </p:spPr>
        <p:txBody>
          <a:bodyPr rtlCol="0">
            <a:noAutofit/>
          </a:bodyPr>
          <a:lstStyle/>
          <a:p>
            <a:pPr marL="0" indent="0" eaLnBrk="1" fontAlgn="auto" hangingPunct="1">
              <a:lnSpc>
                <a:spcPct val="110000"/>
              </a:lnSpc>
              <a:spcBef>
                <a:spcPts val="0"/>
              </a:spcBef>
              <a:spcAft>
                <a:spcPts val="0"/>
              </a:spcAft>
              <a:buNone/>
              <a:defRPr/>
            </a:pPr>
            <a:r>
              <a:rPr lang="id-ID" sz="2700" b="1" dirty="0">
                <a:solidFill>
                  <a:schemeClr val="bg1"/>
                </a:solidFill>
                <a:latin typeface="Arial" panose="020B0604020202020204" pitchFamily="34" charset="0"/>
                <a:cs typeface="Arial" panose="020B0604020202020204" pitchFamily="34" charset="0"/>
              </a:rPr>
              <a:t>Dasar Pengecualian Opini</a:t>
            </a:r>
          </a:p>
          <a:p>
            <a:pPr marL="0" indent="0" eaLnBrk="1" fontAlgn="auto" hangingPunct="1">
              <a:lnSpc>
                <a:spcPct val="110000"/>
              </a:lnSpc>
              <a:spcBef>
                <a:spcPts val="0"/>
              </a:spcBef>
              <a:spcAft>
                <a:spcPts val="0"/>
              </a:spcAft>
              <a:buNone/>
              <a:defRPr/>
            </a:pPr>
            <a:endParaRPr lang="id-ID" sz="2700" dirty="0">
              <a:solidFill>
                <a:schemeClr val="bg1"/>
              </a:solidFill>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None/>
              <a:defRPr/>
            </a:pPr>
            <a:r>
              <a:rPr lang="id-ID" sz="2700" dirty="0">
                <a:solidFill>
                  <a:schemeClr val="bg1"/>
                </a:solidFill>
                <a:latin typeface="Arial" panose="020B0604020202020204" pitchFamily="34" charset="0"/>
                <a:cs typeface="Arial" panose="020B0604020202020204" pitchFamily="34" charset="0"/>
              </a:rPr>
              <a:t>PT Armada Jaya melakukan investasi saham pada PT Sumber Perkasa yang dibukukan dengan metode ekuitas senilai Rp475.000.000,00, dilaporkan dalam laporan posisi keuangan per 31 Desember 2017, dan laba bersih PT Sumber Perkasa</a:t>
            </a:r>
            <a:r>
              <a:rPr lang="id-ID" sz="2700" b="1" dirty="0">
                <a:solidFill>
                  <a:schemeClr val="bg1"/>
                </a:solidFill>
                <a:latin typeface="Arial" panose="020B0604020202020204" pitchFamily="34" charset="0"/>
                <a:cs typeface="Arial" panose="020B0604020202020204" pitchFamily="34" charset="0"/>
              </a:rPr>
              <a:t> </a:t>
            </a:r>
            <a:r>
              <a:rPr lang="id-ID" sz="2700" dirty="0">
                <a:solidFill>
                  <a:schemeClr val="bg1"/>
                </a:solidFill>
                <a:latin typeface="Arial" panose="020B0604020202020204" pitchFamily="34" charset="0"/>
                <a:cs typeface="Arial" panose="020B0604020202020204" pitchFamily="34" charset="0"/>
              </a:rPr>
              <a:t>senilai Rp37.500.000,00 ada dalam laporan laba rugi PT Armada Jaya untuk periode yang berakhir pada 31 Desember 2017.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A44B65C-C48B-4FBE-A6C8-FF300DBF6652}"/>
              </a:ext>
            </a:extLst>
          </p:cNvPr>
          <p:cNvSpPr>
            <a:spLocks noGrp="1" noChangeArrowheads="1"/>
          </p:cNvSpPr>
          <p:nvPr>
            <p:ph type="ctrTitle" idx="4294967295"/>
          </p:nvPr>
        </p:nvSpPr>
        <p:spPr bwMode="auto">
          <a:xfrm>
            <a:off x="1199456" y="836712"/>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9E1004AD-4690-494F-9081-690E549E0168}"/>
              </a:ext>
            </a:extLst>
          </p:cNvPr>
          <p:cNvSpPr>
            <a:spLocks noGrp="1"/>
          </p:cNvSpPr>
          <p:nvPr>
            <p:ph type="subTitle" idx="4294967295"/>
          </p:nvPr>
        </p:nvSpPr>
        <p:spPr>
          <a:xfrm>
            <a:off x="1211899" y="1551087"/>
            <a:ext cx="10009112" cy="4608512"/>
          </a:xfrm>
          <a:prstGeom prst="rect">
            <a:avLst/>
          </a:prstGeom>
        </p:spPr>
        <p:txBody>
          <a:bodyPr rtlCol="0">
            <a:noAutofit/>
          </a:bodyPr>
          <a:lstStyle/>
          <a:p>
            <a:pPr marL="0" indent="0" eaLnBrk="1" fontAlgn="auto" hangingPunct="1">
              <a:lnSpc>
                <a:spcPct val="110000"/>
              </a:lnSpc>
              <a:spcBef>
                <a:spcPts val="0"/>
              </a:spcBef>
              <a:spcAft>
                <a:spcPts val="0"/>
              </a:spcAft>
              <a:buNone/>
              <a:defRPr/>
            </a:pPr>
            <a:r>
              <a:rPr lang="id-ID" sz="2700" dirty="0">
                <a:solidFill>
                  <a:schemeClr val="bg1"/>
                </a:solidFill>
                <a:latin typeface="Arial" panose="020B0604020202020204" pitchFamily="34" charset="0"/>
                <a:cs typeface="Arial" panose="020B0604020202020204" pitchFamily="34" charset="0"/>
              </a:rPr>
              <a:t>Kami tidak memperoleh bukti yang cukup dan tepat tentang nilai investasi dan laba investasi pada PT Sumber Perkasa tersebut, oleh sebab itu kami tidak bisa menentukan kewajaran asersi manajemen tentang investasi tersebut.</a:t>
            </a:r>
          </a:p>
          <a:p>
            <a:pPr marL="0" indent="0" eaLnBrk="1" fontAlgn="auto" hangingPunct="1">
              <a:lnSpc>
                <a:spcPct val="110000"/>
              </a:lnSpc>
              <a:spcBef>
                <a:spcPts val="0"/>
              </a:spcBef>
              <a:spcAft>
                <a:spcPts val="0"/>
              </a:spcAft>
              <a:buNone/>
              <a:defRPr/>
            </a:pPr>
            <a:endParaRPr lang="id-ID" sz="2700" dirty="0">
              <a:solidFill>
                <a:schemeClr val="bg1"/>
              </a:solidFill>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None/>
              <a:defRPr/>
            </a:pPr>
            <a:r>
              <a:rPr lang="id-ID" sz="2700" b="1" dirty="0">
                <a:solidFill>
                  <a:schemeClr val="bg1"/>
                </a:solidFill>
                <a:latin typeface="Arial" panose="020B0604020202020204" pitchFamily="34" charset="0"/>
                <a:cs typeface="Arial" panose="020B0604020202020204" pitchFamily="34" charset="0"/>
              </a:rPr>
              <a:t>Opini Dengan Pengecualian</a:t>
            </a:r>
            <a:r>
              <a:rPr lang="id-ID" sz="2700" dirty="0">
                <a:solidFill>
                  <a:schemeClr val="bg1"/>
                </a:solidFill>
                <a:latin typeface="Arial" panose="020B0604020202020204" pitchFamily="34" charset="0"/>
                <a:cs typeface="Arial" panose="020B0604020202020204" pitchFamily="34" charset="0"/>
              </a:rPr>
              <a:t> </a:t>
            </a:r>
          </a:p>
          <a:p>
            <a:pPr marL="0" indent="0" eaLnBrk="1" fontAlgn="auto" hangingPunct="1">
              <a:lnSpc>
                <a:spcPct val="110000"/>
              </a:lnSpc>
              <a:spcBef>
                <a:spcPts val="0"/>
              </a:spcBef>
              <a:spcAft>
                <a:spcPts val="0"/>
              </a:spcAft>
              <a:buNone/>
              <a:defRPr/>
            </a:pPr>
            <a:endParaRPr lang="id-ID" sz="2700" dirty="0">
              <a:solidFill>
                <a:schemeClr val="bg1"/>
              </a:solidFill>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None/>
              <a:defRPr/>
            </a:pPr>
            <a:r>
              <a:rPr lang="id-ID" sz="2700" dirty="0">
                <a:solidFill>
                  <a:schemeClr val="bg1"/>
                </a:solidFill>
                <a:latin typeface="Arial" panose="020B0604020202020204" pitchFamily="34" charset="0"/>
                <a:cs typeface="Arial" panose="020B0604020202020204" pitchFamily="34" charset="0"/>
              </a:rPr>
              <a:t>Menurut opini kami, kecuali atas asersi manajemen yang kami jelaskan pada paragraf Dasar Pengecualian Opini tersebut di atas</a:t>
            </a:r>
            <a:r>
              <a:rPr lang="en-US" sz="2700" dirty="0">
                <a:solidFill>
                  <a:schemeClr val="bg1"/>
                </a:solidFill>
                <a:latin typeface="Arial" panose="020B0604020202020204" pitchFamily="34" charset="0"/>
                <a:cs typeface="Arial" panose="020B0604020202020204" pitchFamily="34" charset="0"/>
              </a:rPr>
              <a:t>.</a:t>
            </a:r>
            <a:endParaRPr lang="id-ID" sz="27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9E2F907-31DC-4E9F-B35B-5BF9AD6FABFE}"/>
              </a:ext>
            </a:extLst>
          </p:cNvPr>
          <p:cNvSpPr>
            <a:spLocks noGrp="1" noChangeArrowheads="1"/>
          </p:cNvSpPr>
          <p:nvPr>
            <p:ph type="ctrTitle" idx="4294967295"/>
          </p:nvPr>
        </p:nvSpPr>
        <p:spPr bwMode="auto">
          <a:xfrm>
            <a:off x="1343472" y="836712"/>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B3BE152B-0E0E-44F4-8A31-CF612AC0C602}"/>
              </a:ext>
            </a:extLst>
          </p:cNvPr>
          <p:cNvSpPr>
            <a:spLocks noGrp="1"/>
          </p:cNvSpPr>
          <p:nvPr>
            <p:ph type="subTitle" idx="4294967295"/>
          </p:nvPr>
        </p:nvSpPr>
        <p:spPr>
          <a:xfrm>
            <a:off x="1365176" y="1700808"/>
            <a:ext cx="9865096" cy="3914738"/>
          </a:xfrm>
          <a:prstGeom prst="rect">
            <a:avLst/>
          </a:prstGeom>
        </p:spPr>
        <p:txBody>
          <a:bodyPr rtlCol="0">
            <a:noAutofit/>
          </a:bodyPr>
          <a:lstStyle/>
          <a:p>
            <a:pPr marL="0" indent="0" eaLnBrk="1" fontAlgn="auto" hangingPunct="1">
              <a:lnSpc>
                <a:spcPct val="110000"/>
              </a:lnSpc>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laporan keuangan PT Armada Jaya, yang terdiri dari Laporan Posisi Keuangan per 31 Desember 2017 dan 2016, serta Laporan Perubahan Ekuitas, Laporan Laba Rugi, dan Laporan  Arus Kas yang berakhir pada 31 Desember 2017 dan 2016, termasuk catatan atas laporan keuangan, menyajikan secara wajar dalam semua hal yang material, sesuai dengan Standar Akuntansi Keuangan yang berlaku di Indonesia.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043507A-6A94-4FB5-98BA-ECF201F69976}"/>
              </a:ext>
            </a:extLst>
          </p:cNvPr>
          <p:cNvSpPr>
            <a:spLocks noGrp="1" noChangeArrowheads="1"/>
          </p:cNvSpPr>
          <p:nvPr>
            <p:ph type="ctrTitle" idx="4294967295"/>
          </p:nvPr>
        </p:nvSpPr>
        <p:spPr bwMode="auto">
          <a:xfrm>
            <a:off x="1343472" y="708025"/>
            <a:ext cx="9144000" cy="714375"/>
          </a:xfrm>
          <a:prstGeom prst="rect">
            <a:avLst/>
          </a:prstGeom>
        </p:spPr>
        <p:txBody>
          <a:bodyPr wrap="square" numCol="1" anchorCtr="0" compatLnSpc="1">
            <a:prstTxWarp prst="textNoShape">
              <a:avLst/>
            </a:prstTxWarp>
          </a:bodyPr>
          <a:lstStyle/>
          <a:p>
            <a:pPr eaLnBrk="1" hangingPunct="1"/>
            <a:r>
              <a:rPr lang="id-ID" altLang="en-US" sz="3200" b="1">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F1C19405-6E72-41AA-A85B-4B45FF3DEEC6}"/>
              </a:ext>
            </a:extLst>
          </p:cNvPr>
          <p:cNvSpPr>
            <a:spLocks noGrp="1"/>
          </p:cNvSpPr>
          <p:nvPr>
            <p:ph type="subTitle" idx="4294967295"/>
          </p:nvPr>
        </p:nvSpPr>
        <p:spPr>
          <a:xfrm>
            <a:off x="1415480" y="1422400"/>
            <a:ext cx="10009112" cy="4824536"/>
          </a:xfrm>
          <a:prstGeom prst="rect">
            <a:avLst/>
          </a:prstGeom>
        </p:spPr>
        <p:txBody>
          <a:bodyPr rtlCol="0">
            <a:noAutofit/>
          </a:bodyPr>
          <a:lstStyle/>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Laporan Tidak Dalam Bentuk Standar</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Opini: </a:t>
            </a:r>
            <a:r>
              <a:rPr lang="id-ID" b="1" dirty="0">
                <a:solidFill>
                  <a:schemeClr val="bg1"/>
                </a:solidFill>
                <a:latin typeface="Arial" panose="020B0604020202020204" pitchFamily="34" charset="0"/>
                <a:cs typeface="Arial" panose="020B0604020202020204" pitchFamily="34" charset="0"/>
              </a:rPr>
              <a:t>Opini Tidak Wajar</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Kantor Akuntan Publik </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Firzana dan Rekan</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Jalan Mawar No. 1</a:t>
            </a: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Yogyakarta</a:t>
            </a:r>
          </a:p>
          <a:p>
            <a:pPr marL="0" indent="0" algn="ctr"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Laporan Auditor Independen</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Kepada Yth.</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Pemegang Saham</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PT Armada Jaya</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Jalan P. Diponegoro</a:t>
            </a:r>
          </a:p>
          <a:p>
            <a:pPr marL="0" indent="0" eaLnBrk="1" fontAlgn="auto" hangingPunct="1">
              <a:spcBef>
                <a:spcPts val="0"/>
              </a:spcBef>
              <a:spcAft>
                <a:spcPts val="0"/>
              </a:spcAft>
              <a:buNone/>
              <a:defRPr/>
            </a:pPr>
            <a:r>
              <a:rPr lang="id-ID" dirty="0">
                <a:solidFill>
                  <a:schemeClr val="bg1"/>
                </a:solidFill>
                <a:latin typeface="Arial" panose="020B0604020202020204" pitchFamily="34" charset="0"/>
                <a:cs typeface="Arial" panose="020B0604020202020204" pitchFamily="34" charset="0"/>
              </a:rPr>
              <a:t>Yogyakarta</a:t>
            </a:r>
          </a:p>
          <a:p>
            <a:pPr marL="0" indent="0" eaLnBrk="1" fontAlgn="auto" hangingPunct="1">
              <a:spcBef>
                <a:spcPts val="0"/>
              </a:spcBef>
              <a:spcAft>
                <a:spcPts val="0"/>
              </a:spcAft>
              <a:buNone/>
              <a:defRPr/>
            </a:pPr>
            <a:endParaRPr lang="id-ID"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6D54468A-DD53-4CE2-948B-8E20C87A5556}"/>
              </a:ext>
            </a:extLst>
          </p:cNvPr>
          <p:cNvSpPr>
            <a:spLocks noGrp="1" noChangeArrowheads="1"/>
          </p:cNvSpPr>
          <p:nvPr>
            <p:ph type="ctrTitle" idx="4294967295"/>
          </p:nvPr>
        </p:nvSpPr>
        <p:spPr bwMode="auto">
          <a:xfrm>
            <a:off x="1199456" y="764704"/>
            <a:ext cx="7056784"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055C11A0-9913-47DF-9F42-2D3EFF36DE03}"/>
              </a:ext>
            </a:extLst>
          </p:cNvPr>
          <p:cNvSpPr>
            <a:spLocks noGrp="1"/>
          </p:cNvSpPr>
          <p:nvPr>
            <p:ph type="subTitle" idx="4294967295"/>
          </p:nvPr>
        </p:nvSpPr>
        <p:spPr>
          <a:xfrm>
            <a:off x="1199456" y="1700807"/>
            <a:ext cx="10225136" cy="4032449"/>
          </a:xfrm>
          <a:prstGeom prst="rect">
            <a:avLst/>
          </a:prstGeom>
        </p:spPr>
        <p:txBody>
          <a:bodyPr rtlCol="0">
            <a:noAutofit/>
          </a:bodyPr>
          <a:lstStyle/>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(Paragraf pendahuluan, tanggungjawab manajemen, dana tanggungjawab auditor, sama dengan laporan auditor bentuk standar)</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800" i="1" dirty="0">
                <a:solidFill>
                  <a:schemeClr val="bg1"/>
                </a:solidFill>
                <a:latin typeface="Arial" panose="020B0604020202020204" pitchFamily="34" charset="0"/>
                <a:cs typeface="Arial" panose="020B0604020202020204" pitchFamily="34" charset="0"/>
              </a:rPr>
              <a:t>Pada alenia terakhir kalimat diubah menjadi sebagai berikut:</a:t>
            </a:r>
          </a:p>
          <a:p>
            <a:pPr marL="0" indent="0" eaLnBrk="1" fontAlgn="auto" hangingPunct="1">
              <a:spcBef>
                <a:spcPts val="0"/>
              </a:spcBef>
              <a:spcAft>
                <a:spcPts val="0"/>
              </a:spcAft>
              <a:buNone/>
              <a:defRPr/>
            </a:pPr>
            <a:endParaRPr lang="id-ID" sz="28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800" dirty="0">
                <a:solidFill>
                  <a:schemeClr val="bg1"/>
                </a:solidFill>
                <a:latin typeface="Arial" panose="020B0604020202020204" pitchFamily="34" charset="0"/>
                <a:cs typeface="Arial" panose="020B0604020202020204" pitchFamily="34" charset="0"/>
              </a:rPr>
              <a:t>Kami meyakini bahwa bukti audit yang telah kami peroleh adalah cukup dan tepat untuk kami dijadikan sebagai dasar pemberian opini </a:t>
            </a:r>
            <a:r>
              <a:rPr lang="id-ID" sz="2800" b="1" dirty="0">
                <a:solidFill>
                  <a:schemeClr val="bg1"/>
                </a:solidFill>
                <a:latin typeface="Arial" panose="020B0604020202020204" pitchFamily="34" charset="0"/>
                <a:cs typeface="Arial" panose="020B0604020202020204" pitchFamily="34" charset="0"/>
              </a:rPr>
              <a:t>tidak wajar</a:t>
            </a:r>
            <a:r>
              <a:rPr lang="id-ID" sz="2800" dirty="0">
                <a:solidFill>
                  <a:schemeClr val="bg1"/>
                </a:solidFill>
                <a:latin typeface="Arial" panose="020B0604020202020204" pitchFamily="34" charset="0"/>
                <a:cs typeface="Arial" panose="020B0604020202020204" pitchFamily="34"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39EEA72-293D-4081-A9A5-69546049051D}"/>
              </a:ext>
            </a:extLst>
          </p:cNvPr>
          <p:cNvSpPr>
            <a:spLocks noGrp="1" noChangeArrowheads="1"/>
          </p:cNvSpPr>
          <p:nvPr>
            <p:ph type="ctrTitle" idx="4294967295"/>
          </p:nvPr>
        </p:nvSpPr>
        <p:spPr bwMode="auto">
          <a:xfrm>
            <a:off x="1343472" y="908720"/>
            <a:ext cx="6624736"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DD016759-C45F-4642-BD0F-424203A98B08}"/>
              </a:ext>
            </a:extLst>
          </p:cNvPr>
          <p:cNvSpPr>
            <a:spLocks noGrp="1"/>
          </p:cNvSpPr>
          <p:nvPr>
            <p:ph type="subTitle" idx="4294967295"/>
          </p:nvPr>
        </p:nvSpPr>
        <p:spPr>
          <a:xfrm>
            <a:off x="1343472" y="1626470"/>
            <a:ext cx="10009112" cy="4346786"/>
          </a:xfrm>
          <a:prstGeom prst="rect">
            <a:avLst/>
          </a:prstGeom>
        </p:spPr>
        <p:txBody>
          <a:bodyPr rtlCol="0">
            <a:noAutofit/>
          </a:bodyPr>
          <a:lstStyle/>
          <a:p>
            <a:pPr marL="0" indent="0" eaLnBrk="1" fontAlgn="auto" hangingPunct="1">
              <a:spcBef>
                <a:spcPts val="0"/>
              </a:spcBef>
              <a:spcAft>
                <a:spcPts val="0"/>
              </a:spcAft>
              <a:buNone/>
              <a:defRPr/>
            </a:pPr>
            <a:r>
              <a:rPr lang="id-ID" sz="2700" b="1" dirty="0">
                <a:solidFill>
                  <a:schemeClr val="bg1"/>
                </a:solidFill>
                <a:latin typeface="Arial" panose="020B0604020202020204" pitchFamily="34" charset="0"/>
                <a:cs typeface="Arial" panose="020B0604020202020204" pitchFamily="34" charset="0"/>
              </a:rPr>
              <a:t>Dasar Pemberian Opini Tidak Wajar</a:t>
            </a:r>
          </a:p>
          <a:p>
            <a:pPr marL="0" indent="0" eaLnBrk="1" fontAlgn="auto" hangingPunct="1">
              <a:spcBef>
                <a:spcPts val="0"/>
              </a:spcBef>
              <a:spcAft>
                <a:spcPts val="0"/>
              </a:spcAft>
              <a:buNone/>
              <a:defRPr/>
            </a:pPr>
            <a:r>
              <a:rPr lang="id-ID" sz="2700" i="1" dirty="0">
                <a:solidFill>
                  <a:schemeClr val="bg1"/>
                </a:solidFill>
                <a:latin typeface="Arial" panose="020B0604020202020204" pitchFamily="34" charset="0"/>
                <a:cs typeface="Arial" panose="020B0604020202020204" pitchFamily="34" charset="0"/>
              </a:rPr>
              <a:t>(Penjelasan tentang permasalahan signifikan yang menyebabkan pemberian opini tidak wajar).</a:t>
            </a:r>
          </a:p>
          <a:p>
            <a:pPr marL="0" indent="0" eaLnBrk="1" fontAlgn="auto" hangingPunct="1">
              <a:spcBef>
                <a:spcPts val="0"/>
              </a:spcBef>
              <a:spcAft>
                <a:spcPts val="0"/>
              </a:spcAft>
              <a:buNone/>
              <a:defRPr/>
            </a:pPr>
            <a:endParaRPr lang="id-ID" sz="27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700" b="1" dirty="0">
                <a:solidFill>
                  <a:schemeClr val="bg1"/>
                </a:solidFill>
                <a:latin typeface="Arial" panose="020B0604020202020204" pitchFamily="34" charset="0"/>
                <a:cs typeface="Arial" panose="020B0604020202020204" pitchFamily="34" charset="0"/>
              </a:rPr>
              <a:t>Opini Tidak Wajar</a:t>
            </a:r>
          </a:p>
          <a:p>
            <a:pPr marL="0" indent="0" eaLnBrk="1" fontAlgn="auto" hangingPunct="1">
              <a:spcBef>
                <a:spcPts val="0"/>
              </a:spcBef>
              <a:spcAft>
                <a:spcPts val="0"/>
              </a:spcAft>
              <a:buNone/>
              <a:defRPr/>
            </a:pPr>
            <a:r>
              <a:rPr lang="id-ID" sz="2700" dirty="0">
                <a:solidFill>
                  <a:schemeClr val="bg1"/>
                </a:solidFill>
                <a:latin typeface="Arial" panose="020B0604020202020204" pitchFamily="34" charset="0"/>
                <a:cs typeface="Arial" panose="020B0604020202020204" pitchFamily="34" charset="0"/>
              </a:rPr>
              <a:t>Menurut opini kami, disebabkan karena permasalah signifikan yang kami jelaskan pada paragraf Dasar Pemberian Opini Tidak Wajar, laporan keuangan PT Armada Jaya tersebut di atas, tidak menyajikan secara wajar, sesuai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593E-AD09-4F50-A95B-DDB48866B98C}"/>
              </a:ext>
            </a:extLst>
          </p:cNvPr>
          <p:cNvSpPr>
            <a:spLocks noGrp="1"/>
          </p:cNvSpPr>
          <p:nvPr>
            <p:ph type="ctrTitle" idx="4294967295"/>
          </p:nvPr>
        </p:nvSpPr>
        <p:spPr>
          <a:xfrm>
            <a:off x="1271464" y="839787"/>
            <a:ext cx="9144000" cy="714375"/>
          </a:xfrm>
          <a:prstGeom prst="rect">
            <a:avLst/>
          </a:prstGeom>
        </p:spPr>
        <p:txBody>
          <a:bodyPr>
            <a:normAutofit/>
          </a:bodyPr>
          <a:lstStyle/>
          <a:p>
            <a:pPr eaLnBrk="1" fontAlgn="auto" hangingPunct="1">
              <a:spcAft>
                <a:spcPts val="0"/>
              </a:spcAft>
              <a:defRPr/>
            </a:pPr>
            <a:r>
              <a:rPr lang="id-ID" sz="3200" b="1" dirty="0">
                <a:solidFill>
                  <a:schemeClr val="bg1"/>
                </a:solidFill>
                <a:latin typeface="Arial" panose="020B0604020202020204" pitchFamily="34" charset="0"/>
                <a:cs typeface="Arial" panose="020B0604020202020204" pitchFamily="34" charset="0"/>
              </a:rPr>
              <a:t>REDAKSI LAPORAN AUDITOR</a:t>
            </a:r>
            <a:endParaRPr lang="id-ID" sz="3200" dirty="0">
              <a:solidFill>
                <a:schemeClr val="bg1"/>
              </a:solidFill>
            </a:endParaRPr>
          </a:p>
        </p:txBody>
      </p:sp>
      <p:sp>
        <p:nvSpPr>
          <p:cNvPr id="35843" name="Subtitle 2">
            <a:extLst>
              <a:ext uri="{FF2B5EF4-FFF2-40B4-BE49-F238E27FC236}">
                <a16:creationId xmlns:a16="http://schemas.microsoft.com/office/drawing/2014/main" id="{D62B4D09-D5E3-464A-A741-0DD30E763DDD}"/>
              </a:ext>
            </a:extLst>
          </p:cNvPr>
          <p:cNvSpPr>
            <a:spLocks noGrp="1" noChangeArrowheads="1"/>
          </p:cNvSpPr>
          <p:nvPr>
            <p:ph type="subTitle" idx="4294967295"/>
          </p:nvPr>
        </p:nvSpPr>
        <p:spPr>
          <a:xfrm>
            <a:off x="1271464" y="1880940"/>
            <a:ext cx="10081120" cy="3096120"/>
          </a:xfrm>
          <a:prstGeom prst="rect">
            <a:avLst/>
          </a:prstGeom>
        </p:spPr>
        <p:txBody>
          <a:bodyPr>
            <a:normAutofit/>
          </a:bodyPr>
          <a:lstStyle/>
          <a:p>
            <a:pPr marL="0" indent="0" eaLnBrk="1" hangingPunct="1">
              <a:buNone/>
            </a:pPr>
            <a:r>
              <a:rPr lang="id-ID" altLang="en-US" sz="3000" dirty="0">
                <a:solidFill>
                  <a:schemeClr val="bg1"/>
                </a:solidFill>
                <a:latin typeface="Arial" panose="020B0604020202020204" pitchFamily="34" charset="0"/>
                <a:cs typeface="Arial" panose="020B0604020202020204" pitchFamily="34" charset="0"/>
              </a:rPr>
              <a:t>dengan Standar Akuntansi Keuangan yang berlaku di Indonesia, Laporan Posisi Keuangan per 31 Desember 2017 dan 2016, serta Laporan Perubahan Ekuitas, Laporan Laba Rugi, dan Laporan  Arus Kas yang berakhir pada 31 Desember 2017 dan 2016, termasuk catatan atas laporan keuangan.</a:t>
            </a:r>
            <a:endParaRPr lang="id-ID" altLang="en-US" sz="300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0462EB4-A4FB-463E-A907-3989FFFC9CB7}"/>
              </a:ext>
            </a:extLst>
          </p:cNvPr>
          <p:cNvSpPr>
            <a:spLocks noGrp="1" noChangeArrowheads="1"/>
          </p:cNvSpPr>
          <p:nvPr>
            <p:ph type="ctrTitle" idx="4294967295"/>
          </p:nvPr>
        </p:nvSpPr>
        <p:spPr bwMode="auto">
          <a:xfrm>
            <a:off x="1271464" y="404664"/>
            <a:ext cx="9144000" cy="714375"/>
          </a:xfrm>
          <a:prstGeom prst="rect">
            <a:avLst/>
          </a:prstGeom>
        </p:spPr>
        <p:txBody>
          <a:bodyPr wrap="square" numCol="1" anchorCtr="0" compatLnSpc="1">
            <a:prstTxWarp prst="textNoShape">
              <a:avLst/>
            </a:prstTxWarp>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p>
        </p:txBody>
      </p:sp>
      <p:sp>
        <p:nvSpPr>
          <p:cNvPr id="3" name="Subtitle 2">
            <a:extLst>
              <a:ext uri="{FF2B5EF4-FFF2-40B4-BE49-F238E27FC236}">
                <a16:creationId xmlns:a16="http://schemas.microsoft.com/office/drawing/2014/main" id="{63E1C898-E09D-408A-AAAF-1FB2D8ED46AE}"/>
              </a:ext>
            </a:extLst>
          </p:cNvPr>
          <p:cNvSpPr>
            <a:spLocks noGrp="1"/>
          </p:cNvSpPr>
          <p:nvPr>
            <p:ph type="subTitle" idx="4294967295"/>
          </p:nvPr>
        </p:nvSpPr>
        <p:spPr>
          <a:xfrm>
            <a:off x="1271464" y="1136285"/>
            <a:ext cx="10081120" cy="5112568"/>
          </a:xfrm>
          <a:prstGeom prst="rect">
            <a:avLst/>
          </a:prstGeom>
        </p:spPr>
        <p:txBody>
          <a:bodyPr rtlCol="0">
            <a:noAutofit/>
          </a:bodyPr>
          <a:lstStyle/>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Laporan Tidak Dalam Bentuk Standar</a:t>
            </a: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Opini: </a:t>
            </a:r>
            <a:r>
              <a:rPr lang="id-ID" sz="2100" b="1" dirty="0">
                <a:solidFill>
                  <a:schemeClr val="bg1"/>
                </a:solidFill>
                <a:latin typeface="Arial" panose="020B0604020202020204" pitchFamily="34" charset="0"/>
                <a:cs typeface="Arial" panose="020B0604020202020204" pitchFamily="34" charset="0"/>
              </a:rPr>
              <a:t>Menolak Memberikan Opini</a:t>
            </a:r>
          </a:p>
          <a:p>
            <a:pPr marL="0" indent="0" eaLnBrk="1" fontAlgn="auto" hangingPunct="1">
              <a:spcBef>
                <a:spcPts val="0"/>
              </a:spcBef>
              <a:spcAft>
                <a:spcPts val="0"/>
              </a:spcAft>
              <a:buNone/>
              <a:defRPr/>
            </a:pPr>
            <a:endParaRPr lang="id-ID" sz="2100"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Kantor Akuntan Publik </a:t>
            </a:r>
          </a:p>
          <a:p>
            <a:pPr marL="0" indent="0" algn="ctr"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Firzana dan Rekan</a:t>
            </a:r>
          </a:p>
          <a:p>
            <a:pPr marL="0" indent="0" algn="ctr"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Jalan Mawar No. 1</a:t>
            </a:r>
          </a:p>
          <a:p>
            <a:pPr marL="0" indent="0" algn="ctr"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Yogyakarta</a:t>
            </a:r>
          </a:p>
          <a:p>
            <a:pPr marL="0" indent="0" algn="ctr" eaLnBrk="1" fontAlgn="auto" hangingPunct="1">
              <a:spcBef>
                <a:spcPts val="0"/>
              </a:spcBef>
              <a:spcAft>
                <a:spcPts val="0"/>
              </a:spcAft>
              <a:buNone/>
              <a:defRPr/>
            </a:pPr>
            <a:endParaRPr lang="id-ID" sz="2100" dirty="0">
              <a:solidFill>
                <a:schemeClr val="bg1"/>
              </a:solidFill>
              <a:latin typeface="Arial" panose="020B0604020202020204" pitchFamily="34" charset="0"/>
              <a:cs typeface="Arial" panose="020B0604020202020204" pitchFamily="34" charset="0"/>
            </a:endParaRPr>
          </a:p>
          <a:p>
            <a:pPr marL="0" indent="0" algn="ctr"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Laporan Auditor Independen</a:t>
            </a:r>
          </a:p>
          <a:p>
            <a:pPr marL="0" indent="0" eaLnBrk="1" fontAlgn="auto" hangingPunct="1">
              <a:spcBef>
                <a:spcPts val="0"/>
              </a:spcBef>
              <a:spcAft>
                <a:spcPts val="0"/>
              </a:spcAft>
              <a:buNone/>
              <a:defRPr/>
            </a:pPr>
            <a:endParaRPr lang="id-ID" sz="2100" dirty="0">
              <a:solidFill>
                <a:schemeClr val="bg1"/>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Kepada Yth.</a:t>
            </a: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Pemegang Saham</a:t>
            </a: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PT Armada Jaya</a:t>
            </a: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Jalan P. Diponegoro</a:t>
            </a:r>
          </a:p>
          <a:p>
            <a:pPr marL="0" indent="0" eaLnBrk="1" fontAlgn="auto" hangingPunct="1">
              <a:spcBef>
                <a:spcPts val="0"/>
              </a:spcBef>
              <a:spcAft>
                <a:spcPts val="0"/>
              </a:spcAft>
              <a:buNone/>
              <a:defRPr/>
            </a:pPr>
            <a:r>
              <a:rPr lang="id-ID" sz="2100" dirty="0">
                <a:solidFill>
                  <a:schemeClr val="bg1"/>
                </a:solidFill>
                <a:latin typeface="Arial" panose="020B0604020202020204" pitchFamily="34" charset="0"/>
                <a:cs typeface="Arial" panose="020B0604020202020204" pitchFamily="34" charset="0"/>
              </a:rPr>
              <a:t>Yogyakarta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AD3410E2-C379-4E42-AD67-1B0FECACE1A0}"/>
              </a:ext>
            </a:extLst>
          </p:cNvPr>
          <p:cNvSpPr>
            <a:spLocks noGrp="1" noChangeArrowheads="1"/>
          </p:cNvSpPr>
          <p:nvPr>
            <p:ph type="ctrTitle" idx="4294967295"/>
          </p:nvPr>
        </p:nvSpPr>
        <p:spPr bwMode="auto">
          <a:xfrm>
            <a:off x="1271464" y="764704"/>
            <a:ext cx="9144000" cy="714375"/>
          </a:xfrm>
          <a:prstGeom prst="rect">
            <a:avLst/>
          </a:prstGeom>
        </p:spPr>
        <p:txBody>
          <a:bodyPr wrap="square" numCol="1" anchorCtr="0" compatLnSpc="1">
            <a:prstTxWarp prst="textNoShape">
              <a:avLst/>
            </a:prstTxWarp>
            <a:normAutofit/>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 name="Subtitle 2">
            <a:extLst>
              <a:ext uri="{FF2B5EF4-FFF2-40B4-BE49-F238E27FC236}">
                <a16:creationId xmlns:a16="http://schemas.microsoft.com/office/drawing/2014/main" id="{BC68A360-F086-4293-A6B5-C8BD494A5CBB}"/>
              </a:ext>
            </a:extLst>
          </p:cNvPr>
          <p:cNvSpPr>
            <a:spLocks noGrp="1"/>
          </p:cNvSpPr>
          <p:nvPr>
            <p:ph type="subTitle" idx="4294967295"/>
          </p:nvPr>
        </p:nvSpPr>
        <p:spPr>
          <a:xfrm>
            <a:off x="1271464" y="1844824"/>
            <a:ext cx="10081120" cy="3816424"/>
          </a:xfrm>
          <a:prstGeom prst="rect">
            <a:avLst/>
          </a:prstGeom>
        </p:spPr>
        <p:txBody>
          <a:bodyPr rtlCol="0">
            <a:noAutofit/>
          </a:bodyPr>
          <a:lstStyle/>
          <a:p>
            <a:pPr marL="0" indent="0" eaLnBrk="1" fontAlgn="auto" hangingPunct="1">
              <a:spcAft>
                <a:spcPts val="0"/>
              </a:spcAft>
              <a:buNone/>
              <a:defRPr/>
            </a:pPr>
            <a:r>
              <a:rPr lang="id-ID" sz="2600" b="1" dirty="0">
                <a:solidFill>
                  <a:schemeClr val="bg1"/>
                </a:solidFill>
                <a:latin typeface="Arial" panose="020B0604020202020204" pitchFamily="34" charset="0"/>
                <a:cs typeface="Arial" panose="020B0604020202020204" pitchFamily="34" charset="0"/>
              </a:rPr>
              <a:t>Kami telah menerima penugasan*</a:t>
            </a:r>
            <a:r>
              <a:rPr lang="id-ID" sz="2600" dirty="0">
                <a:solidFill>
                  <a:schemeClr val="bg1"/>
                </a:solidFill>
                <a:latin typeface="Arial" panose="020B0604020202020204" pitchFamily="34" charset="0"/>
                <a:cs typeface="Arial" panose="020B0604020202020204" pitchFamily="34" charset="0"/>
              </a:rPr>
              <a:t> audit terhadap Laporan Posisi Keuangan PT Armada Jaya per 31 Desember 2017 dan  2016, serta Laporan Laba Rugi, Laporan Perubahan Ekuitas, dan Laporan Arus Kas untuk periode yang berakhir pada tanggal 31 Desember 2017 dan 2016, termasuk catatan atas laporan keuangan. </a:t>
            </a:r>
          </a:p>
          <a:p>
            <a:pPr marL="0" indent="0" eaLnBrk="1" fontAlgn="auto" hangingPunct="1">
              <a:spcAft>
                <a:spcPts val="0"/>
              </a:spcAft>
              <a:buNone/>
              <a:defRPr/>
            </a:pPr>
            <a:endParaRPr lang="id-ID" sz="2600"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2600" dirty="0">
                <a:solidFill>
                  <a:schemeClr val="bg1"/>
                </a:solidFill>
                <a:latin typeface="Arial" panose="020B0604020202020204" pitchFamily="34" charset="0"/>
                <a:cs typeface="Arial" panose="020B0604020202020204" pitchFamily="34" charset="0"/>
              </a:rPr>
              <a:t>*Kalimat pertama dimodifikasi ..... Bukan “Kami telah mengaudit ....”,  tetapi “Kami telah menerima penugasan audit......”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AB37DF-9305-47A0-A6A8-BA6ECC6599DA}"/>
              </a:ext>
            </a:extLst>
          </p:cNvPr>
          <p:cNvSpPr txBox="1"/>
          <p:nvPr/>
        </p:nvSpPr>
        <p:spPr>
          <a:xfrm>
            <a:off x="1127448" y="908720"/>
            <a:ext cx="6276655" cy="523220"/>
          </a:xfrm>
          <a:prstGeom prst="rect">
            <a:avLst/>
          </a:prstGeom>
          <a:noFill/>
        </p:spPr>
        <p:txBody>
          <a:bodyPr wrap="none" rtlCol="0">
            <a:spAutoFit/>
          </a:bodyPr>
          <a:lstStyle/>
          <a:p>
            <a:r>
              <a:rPr lang="id-ID" sz="2800" b="1" dirty="0">
                <a:solidFill>
                  <a:schemeClr val="bg1"/>
                </a:solidFill>
                <a:latin typeface="Arial" panose="020B0604020202020204" pitchFamily="34" charset="0"/>
                <a:cs typeface="Arial" panose="020B0604020202020204" pitchFamily="34" charset="0"/>
              </a:rPr>
              <a:t>LATAR BELAKANG OPINI AUDITOR</a:t>
            </a:r>
            <a:endParaRPr lang="en-ID" sz="2800" b="1"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EB32B15-3AEE-41EA-A08C-70DD24A7FE17}"/>
              </a:ext>
            </a:extLst>
          </p:cNvPr>
          <p:cNvSpPr txBox="1"/>
          <p:nvPr/>
        </p:nvSpPr>
        <p:spPr>
          <a:xfrm>
            <a:off x="1127448" y="1772816"/>
            <a:ext cx="10297144" cy="4247317"/>
          </a:xfrm>
          <a:prstGeom prst="rect">
            <a:avLst/>
          </a:prstGeom>
          <a:noFill/>
        </p:spPr>
        <p:txBody>
          <a:bodyPr wrap="square" rtlCol="0">
            <a:spAutoFit/>
          </a:bodyPr>
          <a:lstStyle/>
          <a:p>
            <a:pPr marL="712788" indent="-712788" eaLnBrk="1" fontAlgn="auto" hangingPunct="1">
              <a:spcAft>
                <a:spcPts val="0"/>
              </a:spcAft>
              <a:buFont typeface="+mj-lt"/>
              <a:buAutoNum type="arabicPeriod"/>
              <a:defRPr/>
            </a:pPr>
            <a:r>
              <a:rPr lang="id-ID" sz="3000" b="1" dirty="0">
                <a:solidFill>
                  <a:schemeClr val="bg1"/>
                </a:solidFill>
                <a:latin typeface="Arial" panose="020B0604020202020204" pitchFamily="34" charset="0"/>
                <a:cs typeface="Arial" panose="020B0604020202020204" pitchFamily="34" charset="0"/>
              </a:rPr>
              <a:t>Opini wajar tanpa pengecualian</a:t>
            </a:r>
            <a:r>
              <a:rPr lang="id-ID" sz="3000" dirty="0">
                <a:solidFill>
                  <a:schemeClr val="bg1"/>
                </a:solidFill>
                <a:latin typeface="Arial" panose="020B0604020202020204" pitchFamily="34" charset="0"/>
                <a:cs typeface="Arial" panose="020B0604020202020204" pitchFamily="34" charset="0"/>
              </a:rPr>
              <a:t>, diberikan pada saat laporan keuangan secara keseluruhan bebas dari salah saji material, atau disajikan sesuai dengan </a:t>
            </a:r>
            <a:r>
              <a:rPr lang="id-ID" sz="3000" b="1" dirty="0">
                <a:solidFill>
                  <a:schemeClr val="bg1"/>
                </a:solidFill>
                <a:latin typeface="Arial" panose="020B0604020202020204" pitchFamily="34" charset="0"/>
                <a:cs typeface="Arial" panose="020B0604020202020204" pitchFamily="34" charset="0"/>
              </a:rPr>
              <a:t>Rerangka Pelaporan Keuangan (Financial Reporting Framework)</a:t>
            </a:r>
            <a:r>
              <a:rPr lang="id-ID" sz="3000" dirty="0">
                <a:solidFill>
                  <a:schemeClr val="bg1"/>
                </a:solidFill>
                <a:latin typeface="Arial" panose="020B0604020202020204" pitchFamily="34" charset="0"/>
                <a:cs typeface="Arial" panose="020B0604020202020204" pitchFamily="34" charset="0"/>
              </a:rPr>
              <a:t>.</a:t>
            </a:r>
          </a:p>
          <a:p>
            <a:pPr marL="712788" indent="-712788" eaLnBrk="1" fontAlgn="auto" hangingPunct="1">
              <a:spcAft>
                <a:spcPts val="0"/>
              </a:spcAft>
              <a:buNone/>
              <a:defRPr/>
            </a:pPr>
            <a:r>
              <a:rPr lang="id-ID" sz="3000" dirty="0">
                <a:solidFill>
                  <a:schemeClr val="bg1"/>
                </a:solidFill>
                <a:latin typeface="Arial" panose="020B0604020202020204" pitchFamily="34" charset="0"/>
                <a:cs typeface="Arial" panose="020B0604020202020204" pitchFamily="34" charset="0"/>
              </a:rPr>
              <a:t>	Yang dimaksud dengan Rerangka Pelaporan Keuangan adalah Standar Akuntansi Keuangan (SAK/IFRS) dan peraturan yang berlaku di negara tempat penerbitan laporan keuangan.</a:t>
            </a:r>
            <a:endParaRPr lang="en-ID" sz="3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37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332054E-D83E-43E2-A84A-F2E7D572D612}"/>
              </a:ext>
            </a:extLst>
          </p:cNvPr>
          <p:cNvSpPr>
            <a:spLocks noGrp="1" noChangeArrowheads="1"/>
          </p:cNvSpPr>
          <p:nvPr>
            <p:ph type="ctrTitle" idx="4294967295"/>
          </p:nvPr>
        </p:nvSpPr>
        <p:spPr bwMode="auto">
          <a:xfrm>
            <a:off x="1415480" y="908720"/>
            <a:ext cx="7488832" cy="714375"/>
          </a:xfrm>
          <a:prstGeom prst="rect">
            <a:avLst/>
          </a:prstGeom>
        </p:spPr>
        <p:txBody>
          <a:bodyPr wrap="square" numCol="1" anchorCtr="0" compatLnSpc="1">
            <a:prstTxWarp prst="textNoShape">
              <a:avLst/>
            </a:prstTxWarp>
            <a:normAutofit/>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8915" name="Subtitle 2">
            <a:extLst>
              <a:ext uri="{FF2B5EF4-FFF2-40B4-BE49-F238E27FC236}">
                <a16:creationId xmlns:a16="http://schemas.microsoft.com/office/drawing/2014/main" id="{3BABEFE9-690D-4786-83D0-D248931745C4}"/>
              </a:ext>
            </a:extLst>
          </p:cNvPr>
          <p:cNvSpPr>
            <a:spLocks noGrp="1" noChangeArrowheads="1"/>
          </p:cNvSpPr>
          <p:nvPr>
            <p:ph type="subTitle" idx="4294967295"/>
          </p:nvPr>
        </p:nvSpPr>
        <p:spPr>
          <a:xfrm>
            <a:off x="1487488" y="1772816"/>
            <a:ext cx="10081120" cy="4082207"/>
          </a:xfrm>
          <a:prstGeom prst="rect">
            <a:avLst/>
          </a:prstGeom>
        </p:spPr>
        <p:txBody>
          <a:bodyPr>
            <a:normAutofit/>
          </a:bodyPr>
          <a:lstStyle/>
          <a:p>
            <a:pPr marL="0" indent="0" eaLnBrk="1" hangingPunct="1">
              <a:buNone/>
            </a:pPr>
            <a:r>
              <a:rPr lang="id-ID" altLang="en-US" sz="2800" i="1" dirty="0">
                <a:solidFill>
                  <a:schemeClr val="bg1"/>
                </a:solidFill>
                <a:latin typeface="Arial" panose="020B0604020202020204" pitchFamily="34" charset="0"/>
                <a:cs typeface="Arial" panose="020B0604020202020204" pitchFamily="34" charset="0"/>
              </a:rPr>
              <a:t>Paragraf tanggungjawab manajemen tidak berubah.</a:t>
            </a:r>
          </a:p>
          <a:p>
            <a:pPr marL="0" indent="0" eaLnBrk="1" hangingPunct="1">
              <a:buNone/>
            </a:pPr>
            <a:endParaRPr lang="id-ID" altLang="en-US" sz="2800" dirty="0">
              <a:solidFill>
                <a:schemeClr val="bg1"/>
              </a:solidFill>
              <a:latin typeface="Arial" panose="020B0604020202020204" pitchFamily="34" charset="0"/>
              <a:cs typeface="Arial" panose="020B0604020202020204" pitchFamily="34" charset="0"/>
            </a:endParaRPr>
          </a:p>
          <a:p>
            <a:pPr marL="0" indent="0" eaLnBrk="1" hangingPunct="1">
              <a:buNone/>
            </a:pPr>
            <a:r>
              <a:rPr lang="id-ID" altLang="en-US" sz="2800" b="1" dirty="0">
                <a:solidFill>
                  <a:schemeClr val="bg1"/>
                </a:solidFill>
                <a:latin typeface="Arial" panose="020B0604020202020204" pitchFamily="34" charset="0"/>
                <a:cs typeface="Arial" panose="020B0604020202020204" pitchFamily="34" charset="0"/>
              </a:rPr>
              <a:t>Paragraf Tanggungjawab Auditor</a:t>
            </a:r>
          </a:p>
          <a:p>
            <a:pPr marL="0" indent="0" eaLnBrk="1" hangingPunct="1">
              <a:buNone/>
            </a:pPr>
            <a:r>
              <a:rPr lang="id-ID" altLang="en-US" sz="2800" dirty="0">
                <a:solidFill>
                  <a:schemeClr val="bg1"/>
                </a:solidFill>
                <a:latin typeface="Arial" panose="020B0604020202020204" pitchFamily="34" charset="0"/>
                <a:cs typeface="Arial" panose="020B0604020202020204" pitchFamily="34" charset="0"/>
              </a:rPr>
              <a:t>Tanggungjawab kami adalah pada opini atas laporan keuangan tersebut di atas berdasarkan audit yang kami laksanakan sesuai dengan Standar Profesional Akuntan Publik yang ditetapkan oleh Ikatan Akuntan Publik Indonesia. Disebabkan karena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331FEA9-11C8-404E-8590-7C968067D905}"/>
              </a:ext>
            </a:extLst>
          </p:cNvPr>
          <p:cNvSpPr>
            <a:spLocks noGrp="1" noChangeArrowheads="1"/>
          </p:cNvSpPr>
          <p:nvPr>
            <p:ph type="ctrTitle" idx="4294967295"/>
          </p:nvPr>
        </p:nvSpPr>
        <p:spPr bwMode="auto">
          <a:xfrm>
            <a:off x="1524000" y="764704"/>
            <a:ext cx="9144000" cy="714375"/>
          </a:xfrm>
          <a:prstGeom prst="rect">
            <a:avLst/>
          </a:prstGeom>
        </p:spPr>
        <p:txBody>
          <a:bodyPr wrap="square" numCol="1" anchorCtr="0" compatLnSpc="1">
            <a:prstTxWarp prst="textNoShape">
              <a:avLst/>
            </a:prstTxWarp>
            <a:normAutofit/>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3" name="Subtitle 2">
            <a:extLst>
              <a:ext uri="{FF2B5EF4-FFF2-40B4-BE49-F238E27FC236}">
                <a16:creationId xmlns:a16="http://schemas.microsoft.com/office/drawing/2014/main" id="{CA17BD96-B01E-412E-8EE2-9535F1D387B3}"/>
              </a:ext>
            </a:extLst>
          </p:cNvPr>
          <p:cNvSpPr>
            <a:spLocks noGrp="1"/>
          </p:cNvSpPr>
          <p:nvPr>
            <p:ph type="subTitle" idx="4294967295"/>
          </p:nvPr>
        </p:nvSpPr>
        <p:spPr>
          <a:xfrm>
            <a:off x="1524000" y="1472907"/>
            <a:ext cx="9649072" cy="4514255"/>
          </a:xfrm>
          <a:prstGeom prst="rect">
            <a:avLst/>
          </a:prstGeom>
        </p:spPr>
        <p:txBody>
          <a:bodyPr rtlCol="0">
            <a:normAutofit fontScale="92500"/>
          </a:bodyPr>
          <a:lstStyle/>
          <a:p>
            <a:pPr marL="0" indent="0" eaLnBrk="1" fontAlgn="auto" hangingPunct="1">
              <a:spcAft>
                <a:spcPts val="0"/>
              </a:spcAft>
              <a:buNone/>
              <a:defRPr/>
            </a:pPr>
            <a:r>
              <a:rPr lang="id-ID" sz="3200" dirty="0">
                <a:solidFill>
                  <a:schemeClr val="bg1"/>
                </a:solidFill>
                <a:latin typeface="Arial" panose="020B0604020202020204" pitchFamily="34" charset="0"/>
                <a:cs typeface="Arial" panose="020B0604020202020204" pitchFamily="34" charset="0"/>
              </a:rPr>
              <a:t>permasalahan yang kami jelaskan pada paragraf  Dasar Penolakan Pemberian Opini, yaitu bahwa kami tidak bisa memperoleh bukti yang cukup dan tepat untuk kami jadikan sebagai dasar pemberian opini auditor.</a:t>
            </a:r>
          </a:p>
          <a:p>
            <a:pPr marL="0" indent="0" eaLnBrk="1" fontAlgn="auto" hangingPunct="1">
              <a:spcAft>
                <a:spcPts val="0"/>
              </a:spcAft>
              <a:buNone/>
              <a:defRPr/>
            </a:pPr>
            <a:endParaRPr lang="id-ID" sz="3200" dirty="0">
              <a:solidFill>
                <a:schemeClr val="bg1"/>
              </a:solidFill>
              <a:latin typeface="Arial" panose="020B0604020202020204" pitchFamily="34" charset="0"/>
              <a:cs typeface="Arial" panose="020B0604020202020204" pitchFamily="34" charset="0"/>
            </a:endParaRPr>
          </a:p>
          <a:p>
            <a:pPr marL="0" indent="0" eaLnBrk="1" fontAlgn="auto" hangingPunct="1">
              <a:spcAft>
                <a:spcPts val="0"/>
              </a:spcAft>
              <a:buNone/>
              <a:defRPr/>
            </a:pPr>
            <a:r>
              <a:rPr lang="id-ID" sz="3200" b="1" dirty="0">
                <a:solidFill>
                  <a:schemeClr val="bg1"/>
                </a:solidFill>
                <a:latin typeface="Arial" panose="020B0604020202020204" pitchFamily="34" charset="0"/>
                <a:cs typeface="Arial" panose="020B0604020202020204" pitchFamily="34" charset="0"/>
              </a:rPr>
              <a:t>Dasar Penolakan Pemberian Opini</a:t>
            </a:r>
          </a:p>
          <a:p>
            <a:pPr marL="0" indent="0" eaLnBrk="1" fontAlgn="auto" hangingPunct="1">
              <a:spcAft>
                <a:spcPts val="0"/>
              </a:spcAft>
              <a:buNone/>
              <a:defRPr/>
            </a:pPr>
            <a:r>
              <a:rPr lang="id-ID" sz="3200" i="1" dirty="0">
                <a:solidFill>
                  <a:schemeClr val="bg1"/>
                </a:solidFill>
                <a:latin typeface="Arial" panose="020B0604020202020204" pitchFamily="34" charset="0"/>
                <a:cs typeface="Arial" panose="020B0604020202020204" pitchFamily="34" charset="0"/>
              </a:rPr>
              <a:t>(Penjelasan tentang keterbatan luas pemeriksaan yang signifikan yang menyebabkan penolakan pemberian opini auditor).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99563BE7-AD1A-4DED-A0B4-82E34D3096D4}"/>
              </a:ext>
            </a:extLst>
          </p:cNvPr>
          <p:cNvSpPr>
            <a:spLocks noGrp="1" noChangeArrowheads="1"/>
          </p:cNvSpPr>
          <p:nvPr>
            <p:ph type="ctrTitle" idx="4294967295"/>
          </p:nvPr>
        </p:nvSpPr>
        <p:spPr bwMode="auto">
          <a:xfrm>
            <a:off x="1415480" y="836712"/>
            <a:ext cx="9144000" cy="714375"/>
          </a:xfrm>
          <a:prstGeom prst="rect">
            <a:avLst/>
          </a:prstGeom>
        </p:spPr>
        <p:txBody>
          <a:bodyPr wrap="square" numCol="1" anchorCtr="0" compatLnSpc="1">
            <a:prstTxWarp prst="textNoShape">
              <a:avLst/>
            </a:prstTxWarp>
            <a:normAutofit/>
          </a:bodyPr>
          <a:lstStyle/>
          <a:p>
            <a:pPr eaLnBrk="1" hangingPunct="1"/>
            <a:r>
              <a:rPr lang="id-ID" altLang="en-US" sz="3200" b="1" dirty="0">
                <a:solidFill>
                  <a:schemeClr val="bg1"/>
                </a:solidFill>
                <a:latin typeface="Arial" panose="020B0604020202020204" pitchFamily="34" charset="0"/>
                <a:cs typeface="Arial" panose="020B0604020202020204" pitchFamily="34" charset="0"/>
              </a:rPr>
              <a:t>REDAKSI LAPORAN AUDITOR</a:t>
            </a:r>
            <a:endParaRPr lang="id-ID" altLang="en-US" sz="3200" dirty="0">
              <a:solidFill>
                <a:schemeClr val="bg1"/>
              </a:solidFill>
            </a:endParaRPr>
          </a:p>
        </p:txBody>
      </p:sp>
      <p:sp>
        <p:nvSpPr>
          <p:cNvPr id="40963" name="Subtitle 2">
            <a:extLst>
              <a:ext uri="{FF2B5EF4-FFF2-40B4-BE49-F238E27FC236}">
                <a16:creationId xmlns:a16="http://schemas.microsoft.com/office/drawing/2014/main" id="{8D910403-BBEA-490E-93AB-DBF11724AADC}"/>
              </a:ext>
            </a:extLst>
          </p:cNvPr>
          <p:cNvSpPr>
            <a:spLocks noGrp="1" noChangeArrowheads="1"/>
          </p:cNvSpPr>
          <p:nvPr>
            <p:ph type="subTitle" idx="4294967295"/>
          </p:nvPr>
        </p:nvSpPr>
        <p:spPr>
          <a:xfrm>
            <a:off x="1487488" y="1700807"/>
            <a:ext cx="9865096" cy="4176117"/>
          </a:xfrm>
          <a:prstGeom prst="rect">
            <a:avLst/>
          </a:prstGeom>
        </p:spPr>
        <p:txBody>
          <a:bodyPr>
            <a:normAutofit fontScale="92500" lnSpcReduction="10000"/>
          </a:bodyPr>
          <a:lstStyle/>
          <a:p>
            <a:pPr marL="0" indent="0" eaLnBrk="1" hangingPunct="1">
              <a:buNone/>
            </a:pPr>
            <a:r>
              <a:rPr lang="id-ID" altLang="en-US" sz="3600" b="1" dirty="0">
                <a:solidFill>
                  <a:schemeClr val="bg1"/>
                </a:solidFill>
                <a:latin typeface="Arial" panose="020B0604020202020204" pitchFamily="34" charset="0"/>
                <a:cs typeface="Arial" panose="020B0604020202020204" pitchFamily="34" charset="0"/>
              </a:rPr>
              <a:t>Penolakan Pemberian Opini Auditor</a:t>
            </a:r>
          </a:p>
          <a:p>
            <a:pPr marL="0" indent="0" eaLnBrk="1" hangingPunct="1">
              <a:buNone/>
            </a:pPr>
            <a:r>
              <a:rPr lang="id-ID" altLang="en-US" sz="3600" dirty="0">
                <a:solidFill>
                  <a:schemeClr val="bg1"/>
                </a:solidFill>
                <a:latin typeface="Arial" panose="020B0604020202020204" pitchFamily="34" charset="0"/>
                <a:cs typeface="Arial" panose="020B0604020202020204" pitchFamily="34" charset="0"/>
              </a:rPr>
              <a:t>Disebabkan karena permasalahan signifikan yang kami jelaskan pada paragraf Dasar Penolakan Pemberian Opini Auditor, yaitu bahwa kami tidak bisa memperoleh bukti yang cukup dan tepat untuk kami jadikan sebagai dasar pemberian opini auditor, maka kami tidak memberikan opini atas laporan keuangan tersebut di atas.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0A2094-19DB-42EF-8DB3-32844031C655}"/>
              </a:ext>
            </a:extLst>
          </p:cNvPr>
          <p:cNvSpPr txBox="1"/>
          <p:nvPr/>
        </p:nvSpPr>
        <p:spPr>
          <a:xfrm>
            <a:off x="4799856" y="3105834"/>
            <a:ext cx="3446777" cy="769441"/>
          </a:xfrm>
          <a:prstGeom prst="rect">
            <a:avLst/>
          </a:prstGeom>
          <a:noFill/>
        </p:spPr>
        <p:txBody>
          <a:bodyPr wrap="none" rtlCol="0">
            <a:spAutoFit/>
          </a:bodyPr>
          <a:lstStyle/>
          <a:p>
            <a:r>
              <a:rPr lang="en-US" sz="4400" dirty="0" err="1">
                <a:solidFill>
                  <a:schemeClr val="bg1"/>
                </a:solidFill>
                <a:latin typeface="Arial" panose="020B0604020202020204" pitchFamily="34" charset="0"/>
                <a:cs typeface="Arial" panose="020B0604020202020204" pitchFamily="34" charset="0"/>
              </a:rPr>
              <a:t>Terima</a:t>
            </a:r>
            <a:r>
              <a:rPr lang="en-US" sz="4400" dirty="0">
                <a:solidFill>
                  <a:schemeClr val="bg1"/>
                </a:solidFill>
                <a:latin typeface="Arial" panose="020B0604020202020204" pitchFamily="34" charset="0"/>
                <a:cs typeface="Arial" panose="020B0604020202020204" pitchFamily="34" charset="0"/>
              </a:rPr>
              <a:t> Kasih</a:t>
            </a:r>
            <a:endParaRPr lang="en-ID" sz="44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EC77A-8A04-4C10-9EA4-696D5062CD7A}"/>
              </a:ext>
            </a:extLst>
          </p:cNvPr>
          <p:cNvSpPr txBox="1">
            <a:spLocks/>
          </p:cNvSpPr>
          <p:nvPr/>
        </p:nvSpPr>
        <p:spPr>
          <a:xfrm>
            <a:off x="1199456" y="836712"/>
            <a:ext cx="9144000" cy="71437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id-ID" sz="3200" b="1" dirty="0">
                <a:solidFill>
                  <a:schemeClr val="bg1"/>
                </a:solidFill>
                <a:latin typeface="Arial" panose="020B0604020202020204" pitchFamily="34" charset="0"/>
                <a:cs typeface="Arial" panose="020B0604020202020204" pitchFamily="34" charset="0"/>
              </a:rPr>
              <a:t>LATAR BELAKANG OPINI AUDITOR</a:t>
            </a:r>
          </a:p>
        </p:txBody>
      </p:sp>
      <p:sp>
        <p:nvSpPr>
          <p:cNvPr id="3" name="TextBox 2">
            <a:extLst>
              <a:ext uri="{FF2B5EF4-FFF2-40B4-BE49-F238E27FC236}">
                <a16:creationId xmlns:a16="http://schemas.microsoft.com/office/drawing/2014/main" id="{ECB249F3-CA09-4BDA-B7C7-4894CA7C8BE6}"/>
              </a:ext>
            </a:extLst>
          </p:cNvPr>
          <p:cNvSpPr txBox="1"/>
          <p:nvPr/>
        </p:nvSpPr>
        <p:spPr>
          <a:xfrm>
            <a:off x="1189909" y="1844823"/>
            <a:ext cx="10009112" cy="4031873"/>
          </a:xfrm>
          <a:prstGeom prst="rect">
            <a:avLst/>
          </a:prstGeom>
          <a:noFill/>
        </p:spPr>
        <p:txBody>
          <a:bodyPr wrap="square" rtlCol="0">
            <a:spAutoFit/>
          </a:bodyPr>
          <a:lstStyle/>
          <a:p>
            <a:r>
              <a:rPr lang="id-ID" altLang="en-US" sz="3200" b="1" dirty="0">
                <a:solidFill>
                  <a:schemeClr val="bg1"/>
                </a:solidFill>
                <a:latin typeface="Arial" panose="020B0604020202020204" pitchFamily="34" charset="0"/>
                <a:cs typeface="Arial" panose="020B0604020202020204" pitchFamily="34" charset="0"/>
              </a:rPr>
              <a:t>Opini wajar dengan pengecualian</a:t>
            </a:r>
            <a:r>
              <a:rPr lang="id-ID" altLang="en-US" sz="3200" dirty="0">
                <a:solidFill>
                  <a:schemeClr val="bg1"/>
                </a:solidFill>
                <a:latin typeface="Arial" panose="020B0604020202020204" pitchFamily="34" charset="0"/>
                <a:cs typeface="Arial" panose="020B0604020202020204" pitchFamily="34" charset="0"/>
              </a:rPr>
              <a:t>, diberikan pada saat laporan keuangan secara keseluruhan disajikan secara wajar, tetapi pada bagian tertentu dari laporan keuangan terdapat salah saji material, atau terdapat keterbatasan luas pemeriksaan (scope limitation).  Keterbatasan luas pemeriksaan terjadi pada saat auditor tidak bisa memperoleh data atau informasi yang diperlukan untuk pengujian audit.</a:t>
            </a:r>
          </a:p>
        </p:txBody>
      </p:sp>
    </p:spTree>
    <p:extLst>
      <p:ext uri="{BB962C8B-B14F-4D97-AF65-F5344CB8AC3E}">
        <p14:creationId xmlns:p14="http://schemas.microsoft.com/office/powerpoint/2010/main" val="400128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0A81-9522-4B87-ADCA-27621FEAE6F6}"/>
              </a:ext>
            </a:extLst>
          </p:cNvPr>
          <p:cNvSpPr txBox="1">
            <a:spLocks/>
          </p:cNvSpPr>
          <p:nvPr/>
        </p:nvSpPr>
        <p:spPr>
          <a:xfrm>
            <a:off x="1199456" y="836712"/>
            <a:ext cx="9144000" cy="714375"/>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id-ID" sz="3200" b="1" dirty="0">
                <a:solidFill>
                  <a:schemeClr val="bg1"/>
                </a:solidFill>
                <a:latin typeface="Arial" panose="020B0604020202020204" pitchFamily="34" charset="0"/>
                <a:cs typeface="Arial" panose="020B0604020202020204" pitchFamily="34" charset="0"/>
              </a:rPr>
              <a:t>LATAR BELAKANG OPINI AUDITOR</a:t>
            </a:r>
          </a:p>
        </p:txBody>
      </p:sp>
      <p:sp>
        <p:nvSpPr>
          <p:cNvPr id="3" name="TextBox 2">
            <a:extLst>
              <a:ext uri="{FF2B5EF4-FFF2-40B4-BE49-F238E27FC236}">
                <a16:creationId xmlns:a16="http://schemas.microsoft.com/office/drawing/2014/main" id="{F6E6599D-6B3F-4CE3-ADC0-76AE3E849C40}"/>
              </a:ext>
            </a:extLst>
          </p:cNvPr>
          <p:cNvSpPr txBox="1"/>
          <p:nvPr/>
        </p:nvSpPr>
        <p:spPr>
          <a:xfrm>
            <a:off x="1343472" y="1551087"/>
            <a:ext cx="10009112" cy="4493538"/>
          </a:xfrm>
          <a:prstGeom prst="rect">
            <a:avLst/>
          </a:prstGeom>
          <a:noFill/>
        </p:spPr>
        <p:txBody>
          <a:bodyPr wrap="square" rtlCol="0">
            <a:spAutoFit/>
          </a:bodyPr>
          <a:lstStyle/>
          <a:p>
            <a:pPr marL="895350" indent="-895350" eaLnBrk="1" fontAlgn="auto" hangingPunct="1">
              <a:spcAft>
                <a:spcPts val="0"/>
              </a:spcAft>
              <a:buFont typeface="+mj-lt"/>
              <a:buAutoNum type="arabicPeriod" startAt="3"/>
              <a:defRPr/>
            </a:pPr>
            <a:r>
              <a:rPr lang="id-ID" sz="2600" b="1" dirty="0">
                <a:solidFill>
                  <a:schemeClr val="bg1"/>
                </a:solidFill>
                <a:latin typeface="Arial" panose="020B0604020202020204" pitchFamily="34" charset="0"/>
                <a:cs typeface="Arial" panose="020B0604020202020204" pitchFamily="34" charset="0"/>
              </a:rPr>
              <a:t>Opini tidak wajar</a:t>
            </a:r>
            <a:r>
              <a:rPr lang="id-ID" sz="2600" dirty="0">
                <a:solidFill>
                  <a:schemeClr val="bg1"/>
                </a:solidFill>
                <a:latin typeface="Arial" panose="020B0604020202020204" pitchFamily="34" charset="0"/>
                <a:cs typeface="Arial" panose="020B0604020202020204" pitchFamily="34" charset="0"/>
              </a:rPr>
              <a:t>, diberikan pada saat laporan keuangan yang diaudit mengandung salah saji material secara ekstrim, </a:t>
            </a:r>
            <a:r>
              <a:rPr lang="id-ID" sz="2600" b="1" dirty="0">
                <a:solidFill>
                  <a:schemeClr val="bg1"/>
                </a:solidFill>
                <a:latin typeface="Arial" panose="020B0604020202020204" pitchFamily="34" charset="0"/>
                <a:cs typeface="Arial" panose="020B0604020202020204" pitchFamily="34" charset="0"/>
              </a:rPr>
              <a:t>karena penyimpangan terhadap SAK/IFRS</a:t>
            </a:r>
            <a:r>
              <a:rPr lang="id-ID" sz="2600" dirty="0">
                <a:solidFill>
                  <a:schemeClr val="bg1"/>
                </a:solidFill>
                <a:latin typeface="Arial" panose="020B0604020202020204" pitchFamily="34" charset="0"/>
                <a:cs typeface="Arial" panose="020B0604020202020204" pitchFamily="34" charset="0"/>
              </a:rPr>
              <a:t>. </a:t>
            </a:r>
          </a:p>
          <a:p>
            <a:pPr marL="895350" indent="-895350" eaLnBrk="1" fontAlgn="auto" hangingPunct="1">
              <a:spcAft>
                <a:spcPts val="0"/>
              </a:spcAft>
              <a:buFont typeface="+mj-lt"/>
              <a:buAutoNum type="arabicPeriod" startAt="3"/>
              <a:defRPr/>
            </a:pPr>
            <a:r>
              <a:rPr lang="id-ID" sz="2600" b="1" dirty="0">
                <a:solidFill>
                  <a:schemeClr val="bg1"/>
                </a:solidFill>
                <a:latin typeface="Arial" panose="020B0604020202020204" pitchFamily="34" charset="0"/>
                <a:cs typeface="Arial" panose="020B0604020202020204" pitchFamily="34" charset="0"/>
              </a:rPr>
              <a:t>Menolak memberikan pendapat,</a:t>
            </a:r>
            <a:r>
              <a:rPr lang="id-ID" sz="2600" dirty="0">
                <a:solidFill>
                  <a:schemeClr val="bg1"/>
                </a:solidFill>
                <a:latin typeface="Arial" panose="020B0604020202020204" pitchFamily="34" charset="0"/>
                <a:cs typeface="Arial" panose="020B0604020202020204" pitchFamily="34" charset="0"/>
              </a:rPr>
              <a:t>  diberikan pada saat terjadi keterbatasan luas pemeriksaan secara ekstrim. </a:t>
            </a:r>
          </a:p>
          <a:p>
            <a:pPr marL="514350" indent="-514350" eaLnBrk="1" fontAlgn="auto" hangingPunct="1">
              <a:spcAft>
                <a:spcPts val="0"/>
              </a:spcAft>
              <a:buNone/>
              <a:defRPr/>
            </a:pPr>
            <a:endParaRPr lang="en-US" sz="2600" b="1" dirty="0">
              <a:solidFill>
                <a:schemeClr val="bg1"/>
              </a:solidFill>
              <a:latin typeface="Arial" panose="020B0604020202020204" pitchFamily="34" charset="0"/>
              <a:cs typeface="Arial" panose="020B0604020202020204" pitchFamily="34" charset="0"/>
            </a:endParaRPr>
          </a:p>
          <a:p>
            <a:pPr marL="514350" indent="-514350" eaLnBrk="1" fontAlgn="auto" hangingPunct="1">
              <a:spcAft>
                <a:spcPts val="0"/>
              </a:spcAft>
              <a:buNone/>
              <a:defRPr/>
            </a:pPr>
            <a:r>
              <a:rPr lang="id-ID" sz="2600" b="1" dirty="0">
                <a:solidFill>
                  <a:schemeClr val="bg1"/>
                </a:solidFill>
                <a:latin typeface="Arial" panose="020B0604020202020204" pitchFamily="34" charset="0"/>
                <a:cs typeface="Arial" panose="020B0604020202020204" pitchFamily="34" charset="0"/>
              </a:rPr>
              <a:t>Catatan:</a:t>
            </a:r>
          </a:p>
          <a:p>
            <a:pPr marL="0" indent="0" eaLnBrk="1" fontAlgn="auto" hangingPunct="1">
              <a:spcAft>
                <a:spcPts val="0"/>
              </a:spcAft>
              <a:buNone/>
              <a:defRPr/>
            </a:pPr>
            <a:r>
              <a:rPr lang="id-ID" sz="2600" dirty="0">
                <a:solidFill>
                  <a:schemeClr val="bg1"/>
                </a:solidFill>
                <a:latin typeface="Arial" panose="020B0604020202020204" pitchFamily="34" charset="0"/>
                <a:cs typeface="Arial" panose="020B0604020202020204" pitchFamily="34" charset="0"/>
              </a:rPr>
              <a:t>Salah saji yang mengakibatkan </a:t>
            </a:r>
            <a:r>
              <a:rPr lang="id-ID" sz="2600" b="1" u="sng" dirty="0">
                <a:solidFill>
                  <a:schemeClr val="bg1"/>
                </a:solidFill>
                <a:latin typeface="Arial" panose="020B0604020202020204" pitchFamily="34" charset="0"/>
                <a:cs typeface="Arial" panose="020B0604020202020204" pitchFamily="34" charset="0"/>
              </a:rPr>
              <a:t>pengecualian dari opini wajar</a:t>
            </a:r>
            <a:r>
              <a:rPr lang="id-ID" sz="2600" dirty="0">
                <a:solidFill>
                  <a:schemeClr val="bg1"/>
                </a:solidFill>
                <a:latin typeface="Arial" panose="020B0604020202020204" pitchFamily="34" charset="0"/>
                <a:cs typeface="Arial" panose="020B0604020202020204" pitchFamily="34" charset="0"/>
              </a:rPr>
              <a:t> atau </a:t>
            </a:r>
            <a:r>
              <a:rPr lang="id-ID" sz="2600" b="1" u="sng" dirty="0">
                <a:solidFill>
                  <a:schemeClr val="bg1"/>
                </a:solidFill>
                <a:latin typeface="Arial" panose="020B0604020202020204" pitchFamily="34" charset="0"/>
                <a:cs typeface="Arial" panose="020B0604020202020204" pitchFamily="34" charset="0"/>
              </a:rPr>
              <a:t>opini tidak wajar</a:t>
            </a:r>
            <a:r>
              <a:rPr lang="id-ID" sz="2600" dirty="0">
                <a:solidFill>
                  <a:schemeClr val="bg1"/>
                </a:solidFill>
                <a:latin typeface="Arial" panose="020B0604020202020204" pitchFamily="34" charset="0"/>
                <a:cs typeface="Arial" panose="020B0604020202020204" pitchFamily="34" charset="0"/>
              </a:rPr>
              <a:t>, adalah salah saji yang tidak memungkinkan lagi untuk dibuatkan usulan revisi oleh auditor,</a:t>
            </a:r>
            <a:r>
              <a:rPr lang="id-ID" sz="2600" b="1" dirty="0">
                <a:solidFill>
                  <a:schemeClr val="bg1"/>
                </a:solidFill>
                <a:latin typeface="Arial" panose="020B0604020202020204" pitchFamily="34" charset="0"/>
                <a:cs typeface="Arial" panose="020B0604020202020204" pitchFamily="34" charset="0"/>
              </a:rPr>
              <a:t> </a:t>
            </a:r>
            <a:r>
              <a:rPr lang="id-ID" sz="2600" dirty="0">
                <a:solidFill>
                  <a:schemeClr val="bg1"/>
                </a:solidFill>
                <a:latin typeface="Arial" panose="020B0604020202020204" pitchFamily="34" charset="0"/>
                <a:cs typeface="Arial" panose="020B0604020202020204" pitchFamily="34" charset="0"/>
              </a:rPr>
              <a:t>karena kesalahannya bersifat </a:t>
            </a:r>
            <a:r>
              <a:rPr lang="id-ID" sz="2600" b="1" i="1" u="sng" dirty="0">
                <a:solidFill>
                  <a:schemeClr val="bg1"/>
                </a:solidFill>
                <a:latin typeface="Arial" panose="020B0604020202020204" pitchFamily="34" charset="0"/>
                <a:cs typeface="Arial" panose="020B0604020202020204" pitchFamily="34" charset="0"/>
              </a:rPr>
              <a:t>pervasive </a:t>
            </a:r>
            <a:r>
              <a:rPr lang="id-ID" sz="2600" b="1" u="sng" dirty="0">
                <a:solidFill>
                  <a:schemeClr val="bg1"/>
                </a:solidFill>
                <a:latin typeface="Arial" panose="020B0604020202020204" pitchFamily="34" charset="0"/>
                <a:cs typeface="Arial" panose="020B0604020202020204" pitchFamily="34" charset="0"/>
              </a:rPr>
              <a:t>atau akut</a:t>
            </a:r>
            <a:r>
              <a:rPr lang="id-ID" sz="2600" dirty="0">
                <a:solidFill>
                  <a:schemeClr val="bg1"/>
                </a:solidFill>
                <a:latin typeface="Arial" panose="020B0604020202020204" pitchFamily="34" charset="0"/>
                <a:cs typeface="Arial" panose="020B0604020202020204" pitchFamily="34" charset="0"/>
              </a:rPr>
              <a:t>.</a:t>
            </a:r>
            <a:r>
              <a:rPr lang="id-ID" sz="2600" b="1" dirty="0">
                <a:solidFill>
                  <a:schemeClr val="bg1"/>
                </a:solidFill>
                <a:latin typeface="Arial" panose="020B0604020202020204" pitchFamily="34" charset="0"/>
                <a:cs typeface="Arial" panose="020B0604020202020204" pitchFamily="34" charset="0"/>
              </a:rPr>
              <a:t> </a:t>
            </a:r>
            <a:endParaRPr lang="en-ID" sz="2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683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F22DFF5-5309-4192-969C-5FF6D698286D}"/>
              </a:ext>
            </a:extLst>
          </p:cNvPr>
          <p:cNvSpPr>
            <a:spLocks noGrp="1" noChangeArrowheads="1"/>
          </p:cNvSpPr>
          <p:nvPr>
            <p:ph type="ctrTitle" idx="4294967295"/>
          </p:nvPr>
        </p:nvSpPr>
        <p:spPr bwMode="auto">
          <a:xfrm>
            <a:off x="1127448" y="1196752"/>
            <a:ext cx="9144000" cy="714375"/>
          </a:xfrm>
          <a:prstGeom prst="rect">
            <a:avLst/>
          </a:prstGeom>
        </p:spPr>
        <p:txBody>
          <a:bodyPr wrap="square" numCol="1" anchorCtr="0" compatLnSpc="1">
            <a:prstTxWarp prst="textNoShape">
              <a:avLst/>
            </a:prstTxWarp>
            <a:noAutofit/>
          </a:bodyPr>
          <a:lstStyle/>
          <a:p>
            <a:pPr eaLnBrk="1" hangingPunct="1"/>
            <a:r>
              <a:rPr lang="id-ID" altLang="en-US" sz="2800" b="1" dirty="0">
                <a:solidFill>
                  <a:schemeClr val="bg1"/>
                </a:solidFill>
                <a:latin typeface="Arial" panose="020B0604020202020204" pitchFamily="34" charset="0"/>
                <a:cs typeface="Arial" panose="020B0604020202020204" pitchFamily="34" charset="0"/>
              </a:rPr>
              <a:t>Materialitas Salah Saji vs Opini Auditor</a:t>
            </a:r>
          </a:p>
        </p:txBody>
      </p:sp>
      <p:sp>
        <p:nvSpPr>
          <p:cNvPr id="14339" name="Subtitle 2">
            <a:extLst>
              <a:ext uri="{FF2B5EF4-FFF2-40B4-BE49-F238E27FC236}">
                <a16:creationId xmlns:a16="http://schemas.microsoft.com/office/drawing/2014/main" id="{D4B32393-27C3-473F-8C31-B493AC31C160}"/>
              </a:ext>
            </a:extLst>
          </p:cNvPr>
          <p:cNvSpPr>
            <a:spLocks noGrp="1" noChangeArrowheads="1"/>
          </p:cNvSpPr>
          <p:nvPr>
            <p:ph type="subTitle" idx="4294967295"/>
          </p:nvPr>
        </p:nvSpPr>
        <p:spPr>
          <a:xfrm>
            <a:off x="1775520" y="3218681"/>
            <a:ext cx="8215312" cy="1008112"/>
          </a:xfrm>
          <a:prstGeom prst="rect">
            <a:avLst/>
          </a:prstGeom>
        </p:spPr>
        <p:txBody>
          <a:bodyPr>
            <a:normAutofit/>
          </a:bodyPr>
          <a:lstStyle/>
          <a:p>
            <a:pPr marL="514350" indent="-514350" algn="ctr" eaLnBrk="1" hangingPunct="1">
              <a:buNone/>
            </a:pPr>
            <a:r>
              <a:rPr lang="id-ID" altLang="en-US" sz="3200" b="1" dirty="0">
                <a:solidFill>
                  <a:schemeClr val="bg1"/>
                </a:solidFill>
                <a:latin typeface="Arial" panose="020B0604020202020204" pitchFamily="34" charset="0"/>
                <a:cs typeface="Arial" panose="020B0604020202020204" pitchFamily="34" charset="0"/>
              </a:rPr>
              <a:t>LIHAT AREN HALAMAN 81 s.d. 82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0303-8FEF-4EFF-9883-387921544210}"/>
              </a:ext>
            </a:extLst>
          </p:cNvPr>
          <p:cNvSpPr>
            <a:spLocks noGrp="1"/>
          </p:cNvSpPr>
          <p:nvPr>
            <p:ph type="ctrTitle" idx="4294967295"/>
          </p:nvPr>
        </p:nvSpPr>
        <p:spPr>
          <a:xfrm>
            <a:off x="1127448" y="1000125"/>
            <a:ext cx="9144000" cy="714375"/>
          </a:xfrm>
          <a:prstGeom prst="rect">
            <a:avLst/>
          </a:prstGeom>
        </p:spPr>
        <p:txBody>
          <a:bodyPr>
            <a:normAutofit/>
          </a:bodyPr>
          <a:lstStyle/>
          <a:p>
            <a:pPr eaLnBrk="1" fontAlgn="auto" hangingPunct="1">
              <a:spcAft>
                <a:spcPts val="0"/>
              </a:spcAft>
              <a:defRPr/>
            </a:pPr>
            <a:r>
              <a:rPr lang="id-ID" sz="3200" b="1" dirty="0">
                <a:solidFill>
                  <a:schemeClr val="bg1"/>
                </a:solidFill>
                <a:latin typeface="Arial" panose="020B0604020202020204" pitchFamily="34" charset="0"/>
                <a:cs typeface="Arial" panose="020B0604020202020204" pitchFamily="34" charset="0"/>
              </a:rPr>
              <a:t>BENTUK LAPORAN AUDITOR</a:t>
            </a:r>
          </a:p>
        </p:txBody>
      </p:sp>
      <p:sp>
        <p:nvSpPr>
          <p:cNvPr id="3" name="Subtitle 2">
            <a:extLst>
              <a:ext uri="{FF2B5EF4-FFF2-40B4-BE49-F238E27FC236}">
                <a16:creationId xmlns:a16="http://schemas.microsoft.com/office/drawing/2014/main" id="{FF403507-E8EE-4E59-86EA-F64CE08E8851}"/>
              </a:ext>
            </a:extLst>
          </p:cNvPr>
          <p:cNvSpPr>
            <a:spLocks noGrp="1"/>
          </p:cNvSpPr>
          <p:nvPr>
            <p:ph type="subTitle" idx="4294967295"/>
          </p:nvPr>
        </p:nvSpPr>
        <p:spPr>
          <a:xfrm>
            <a:off x="1127448" y="1783940"/>
            <a:ext cx="10254633" cy="4453372"/>
          </a:xfrm>
          <a:prstGeom prst="rect">
            <a:avLst/>
          </a:prstGeom>
        </p:spPr>
        <p:txBody>
          <a:bodyPr rtlCol="0">
            <a:normAutofit/>
          </a:bodyPr>
          <a:lstStyle/>
          <a:p>
            <a:pPr marL="717550" indent="-717550" eaLnBrk="1" fontAlgn="auto" hangingPunct="1">
              <a:spcAft>
                <a:spcPts val="0"/>
              </a:spcAft>
              <a:buClrTx/>
              <a:buFont typeface="+mj-lt"/>
              <a:buAutoNum type="arabicPeriod"/>
              <a:defRPr/>
            </a:pPr>
            <a:r>
              <a:rPr lang="id-ID" sz="3000" dirty="0">
                <a:solidFill>
                  <a:schemeClr val="bg1"/>
                </a:solidFill>
                <a:latin typeface="Arial" panose="020B0604020202020204" pitchFamily="34" charset="0"/>
                <a:cs typeface="Arial" panose="020B0604020202020204" pitchFamily="34" charset="0"/>
              </a:rPr>
              <a:t>Laporan audit bentuk standar </a:t>
            </a:r>
            <a:r>
              <a:rPr lang="id-ID" sz="3000" dirty="0">
                <a:solidFill>
                  <a:schemeClr val="bg1"/>
                </a:solidFill>
                <a:latin typeface="Arial" panose="020B0604020202020204" pitchFamily="34" charset="0"/>
                <a:cs typeface="Arial" panose="020B0604020202020204" pitchFamily="34" charset="0"/>
                <a:sym typeface="Wingdings" pitchFamily="2" charset="2"/>
              </a:rPr>
              <a:t> dibuat pada saat opini auditor Wajar Tanpa Pengecualian  paragraf dan kalimat dalam laporan audit bersifat standar.</a:t>
            </a:r>
          </a:p>
          <a:p>
            <a:pPr marL="717550" indent="-717550" eaLnBrk="1" fontAlgn="auto" hangingPunct="1">
              <a:spcAft>
                <a:spcPts val="0"/>
              </a:spcAft>
              <a:buClrTx/>
              <a:buFont typeface="+mj-lt"/>
              <a:buAutoNum type="arabicPeriod"/>
              <a:defRPr/>
            </a:pPr>
            <a:r>
              <a:rPr lang="id-ID" sz="3000" dirty="0">
                <a:solidFill>
                  <a:schemeClr val="bg1"/>
                </a:solidFill>
                <a:latin typeface="Arial" panose="020B0604020202020204" pitchFamily="34" charset="0"/>
                <a:cs typeface="Arial" panose="020B0604020202020204" pitchFamily="34" charset="0"/>
                <a:sym typeface="Wingdings" pitchFamily="2" charset="2"/>
              </a:rPr>
              <a:t>Laporan audit yang menyimpang dari bentuk standar  dibuat pada saat opini auditor selain Wajar Tanpa Pengecualian (Wajar Dengan Pengecualian, Tidak Wajar, atau Menolak Memberikan Opini)  paragraf dan penjelasan atas laporan audit tidak dibuat dalam bentuk standar.</a:t>
            </a:r>
            <a:endParaRPr lang="id-ID" sz="30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B4A7-D1BD-47BA-9AF9-300A65F96E36}"/>
              </a:ext>
            </a:extLst>
          </p:cNvPr>
          <p:cNvSpPr>
            <a:spLocks noGrp="1"/>
          </p:cNvSpPr>
          <p:nvPr>
            <p:ph type="ctrTitle" idx="4294967295"/>
          </p:nvPr>
        </p:nvSpPr>
        <p:spPr>
          <a:xfrm>
            <a:off x="1199456" y="980728"/>
            <a:ext cx="7128792" cy="714375"/>
          </a:xfrm>
          <a:prstGeom prst="rect">
            <a:avLst/>
          </a:prstGeom>
        </p:spPr>
        <p:txBody>
          <a:bodyPr>
            <a:normAutofit/>
          </a:bodyPr>
          <a:lstStyle/>
          <a:p>
            <a:pPr eaLnBrk="1" fontAlgn="auto" hangingPunct="1">
              <a:spcAft>
                <a:spcPts val="0"/>
              </a:spcAft>
              <a:defRPr/>
            </a:pPr>
            <a:r>
              <a:rPr lang="id-ID" sz="3200" b="1" dirty="0">
                <a:solidFill>
                  <a:schemeClr val="bg1"/>
                </a:solidFill>
                <a:latin typeface="Arial" panose="020B0604020202020204" pitchFamily="34" charset="0"/>
                <a:cs typeface="Arial" panose="020B0604020202020204" pitchFamily="34" charset="0"/>
              </a:rPr>
              <a:t>ELEMEN LAPORAN AUDITOR</a:t>
            </a:r>
          </a:p>
        </p:txBody>
      </p:sp>
      <p:sp>
        <p:nvSpPr>
          <p:cNvPr id="3" name="Subtitle 2">
            <a:extLst>
              <a:ext uri="{FF2B5EF4-FFF2-40B4-BE49-F238E27FC236}">
                <a16:creationId xmlns:a16="http://schemas.microsoft.com/office/drawing/2014/main" id="{09EA15CB-1ABB-4B8F-B172-9B195B964387}"/>
              </a:ext>
            </a:extLst>
          </p:cNvPr>
          <p:cNvSpPr>
            <a:spLocks noGrp="1"/>
          </p:cNvSpPr>
          <p:nvPr>
            <p:ph type="subTitle" idx="4294967295"/>
          </p:nvPr>
        </p:nvSpPr>
        <p:spPr>
          <a:xfrm>
            <a:off x="1199456" y="1484784"/>
            <a:ext cx="10297144" cy="4824536"/>
          </a:xfrm>
          <a:prstGeom prst="rect">
            <a:avLst/>
          </a:prstGeom>
        </p:spPr>
        <p:txBody>
          <a:bodyPr rtlCol="0">
            <a:normAutofit/>
          </a:bodyPr>
          <a:lstStyle/>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Judul laporan</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Alamat tujuan laporan audit</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pembuka</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tanggungjawab manajemen</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tanggungjawab auditor</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luas audit</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opini auditor</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Paragraf tanggungjawab pelaporan lain (other reporting responsibilities) </a:t>
            </a:r>
            <a:r>
              <a:rPr lang="id-ID" sz="2400" dirty="0">
                <a:solidFill>
                  <a:schemeClr val="bg1"/>
                </a:solidFill>
                <a:latin typeface="Arial" panose="020B0604020202020204" pitchFamily="34" charset="0"/>
                <a:cs typeface="Arial" panose="020B0604020202020204" pitchFamily="34" charset="0"/>
                <a:sym typeface="Wingdings" pitchFamily="2" charset="2"/>
              </a:rPr>
              <a:t> </a:t>
            </a:r>
            <a:r>
              <a:rPr lang="id-ID" sz="2400" b="1" u="sng" dirty="0">
                <a:solidFill>
                  <a:schemeClr val="bg1"/>
                </a:solidFill>
                <a:latin typeface="Arial" panose="020B0604020202020204" pitchFamily="34" charset="0"/>
                <a:cs typeface="Arial" panose="020B0604020202020204" pitchFamily="34" charset="0"/>
                <a:sym typeface="Wingdings" pitchFamily="2" charset="2"/>
              </a:rPr>
              <a:t>lihat ISA 700 hal 18</a:t>
            </a:r>
            <a:endParaRPr lang="id-ID" sz="2400" b="1" u="sng" dirty="0">
              <a:solidFill>
                <a:schemeClr val="bg1"/>
              </a:solidFill>
              <a:latin typeface="Arial" panose="020B0604020202020204" pitchFamily="34" charset="0"/>
              <a:cs typeface="Arial" panose="020B0604020202020204" pitchFamily="34" charset="0"/>
            </a:endParaRP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Tanda tangan auditor</a:t>
            </a:r>
          </a:p>
          <a:p>
            <a:pPr marL="719138" indent="-719138" eaLnBrk="1" fontAlgn="auto" hangingPunct="1">
              <a:spcBef>
                <a:spcPts val="0"/>
              </a:spcBef>
              <a:spcAft>
                <a:spcPts val="0"/>
              </a:spcAft>
              <a:buClrTx/>
              <a:buFont typeface="+mj-lt"/>
              <a:buAutoNum type="arabicPeriod"/>
              <a:defRPr/>
            </a:pPr>
            <a:r>
              <a:rPr lang="id-ID" sz="2400" dirty="0">
                <a:solidFill>
                  <a:schemeClr val="bg1"/>
                </a:solidFill>
                <a:latin typeface="Arial" panose="020B0604020202020204" pitchFamily="34" charset="0"/>
                <a:cs typeface="Arial" panose="020B0604020202020204" pitchFamily="34" charset="0"/>
              </a:rPr>
              <a:t>Tanggal laporan audit (sesuai dengan tanggal berakhirnya pekerjaan lapangan)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0168-E7FB-4CC7-9A2F-0F09F44DF51B}"/>
              </a:ext>
            </a:extLst>
          </p:cNvPr>
          <p:cNvSpPr>
            <a:spLocks noGrp="1"/>
          </p:cNvSpPr>
          <p:nvPr>
            <p:ph type="ctrTitle" idx="4294967295"/>
          </p:nvPr>
        </p:nvSpPr>
        <p:spPr>
          <a:xfrm>
            <a:off x="1199456" y="642937"/>
            <a:ext cx="9144000" cy="714375"/>
          </a:xfrm>
          <a:prstGeom prst="rect">
            <a:avLst/>
          </a:prstGeom>
        </p:spPr>
        <p:txBody>
          <a:bodyPr>
            <a:normAutofit/>
          </a:bodyPr>
          <a:lstStyle/>
          <a:p>
            <a:pPr eaLnBrk="1" fontAlgn="auto" hangingPunct="1">
              <a:spcAft>
                <a:spcPts val="0"/>
              </a:spcAft>
              <a:defRPr/>
            </a:pPr>
            <a:r>
              <a:rPr lang="id-ID" b="1" dirty="0">
                <a:solidFill>
                  <a:schemeClr val="bg1"/>
                </a:solidFill>
                <a:latin typeface="Arial" panose="020B0604020202020204" pitchFamily="34" charset="0"/>
                <a:cs typeface="Arial" panose="020B0604020202020204" pitchFamily="34" charset="0"/>
              </a:rPr>
              <a:t>CONTOH LAPORAN AUDIT</a:t>
            </a:r>
          </a:p>
        </p:txBody>
      </p:sp>
      <p:sp>
        <p:nvSpPr>
          <p:cNvPr id="3" name="Subtitle 2">
            <a:extLst>
              <a:ext uri="{FF2B5EF4-FFF2-40B4-BE49-F238E27FC236}">
                <a16:creationId xmlns:a16="http://schemas.microsoft.com/office/drawing/2014/main" id="{1C274306-0842-4F06-B6ED-01C7BA0784F5}"/>
              </a:ext>
            </a:extLst>
          </p:cNvPr>
          <p:cNvSpPr>
            <a:spLocks noGrp="1"/>
          </p:cNvSpPr>
          <p:nvPr>
            <p:ph type="subTitle" idx="4294967295"/>
          </p:nvPr>
        </p:nvSpPr>
        <p:spPr>
          <a:xfrm>
            <a:off x="1227810" y="1373415"/>
            <a:ext cx="10128527" cy="5040560"/>
          </a:xfrm>
          <a:prstGeom prst="rect">
            <a:avLst/>
          </a:prstGeom>
        </p:spPr>
        <p:txBody>
          <a:bodyPr rtlCol="0">
            <a:normAutofit/>
          </a:bodyPr>
          <a:lstStyle/>
          <a:p>
            <a:pPr marL="895350" indent="-895350" eaLnBrk="1" fontAlgn="auto" hangingPunct="1">
              <a:spcBef>
                <a:spcPts val="0"/>
              </a:spcBef>
              <a:spcAft>
                <a:spcPts val="0"/>
              </a:spcAft>
              <a:buClrTx/>
              <a:buFont typeface="+mj-lt"/>
              <a:buAutoNum type="arabicPeriod"/>
              <a:defRPr/>
            </a:pPr>
            <a:r>
              <a:rPr lang="id-ID" sz="3200" dirty="0">
                <a:solidFill>
                  <a:schemeClr val="bg1"/>
                </a:solidFill>
                <a:latin typeface="Arial" panose="020B0604020202020204" pitchFamily="34" charset="0"/>
                <a:cs typeface="Arial" panose="020B0604020202020204" pitchFamily="34" charset="0"/>
              </a:rPr>
              <a:t>Laporan audit </a:t>
            </a:r>
            <a:r>
              <a:rPr lang="id-ID" sz="3200" dirty="0">
                <a:solidFill>
                  <a:schemeClr val="bg1"/>
                </a:solidFill>
                <a:latin typeface="Arial" panose="020B0604020202020204" pitchFamily="34" charset="0"/>
                <a:cs typeface="Arial" panose="020B0604020202020204" pitchFamily="34" charset="0"/>
                <a:sym typeface="Wingdings" pitchFamily="2" charset="2"/>
              </a:rPr>
              <a:t> pendapat wajar tanpa pengecualian:</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Aren hal. 69</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ISA700 Illustration 1 s.d. 3 </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Haryono hal. 70</a:t>
            </a:r>
          </a:p>
          <a:p>
            <a:pPr marL="895350" indent="-895350" eaLnBrk="1" fontAlgn="auto" hangingPunct="1">
              <a:spcBef>
                <a:spcPts val="0"/>
              </a:spcBef>
              <a:spcAft>
                <a:spcPts val="0"/>
              </a:spcAft>
              <a:buClrTx/>
              <a:buFont typeface="+mj-lt"/>
              <a:buAutoNum type="arabicPeriod" startAt="2"/>
              <a:defRPr/>
            </a:pPr>
            <a:r>
              <a:rPr lang="id-ID" sz="3200" dirty="0">
                <a:solidFill>
                  <a:schemeClr val="bg1"/>
                </a:solidFill>
                <a:latin typeface="Arial" panose="020B0604020202020204" pitchFamily="34" charset="0"/>
                <a:cs typeface="Arial" panose="020B0604020202020204" pitchFamily="34" charset="0"/>
                <a:sym typeface="Wingdings" pitchFamily="2" charset="2"/>
              </a:rPr>
              <a:t>Laporan audit  pendapat wajar dengan pengecualian:</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Aren hal. 83/84</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ISA705 Illustration 1 s.d. 5</a:t>
            </a:r>
          </a:p>
          <a:p>
            <a:pPr marL="1700213" indent="-804863" eaLnBrk="1" fontAlgn="auto" hangingPunct="1">
              <a:spcBef>
                <a:spcPts val="0"/>
              </a:spcBef>
              <a:spcAft>
                <a:spcPts val="0"/>
              </a:spcAft>
              <a:buClrTx/>
              <a:defRPr/>
            </a:pPr>
            <a:r>
              <a:rPr lang="id-ID" sz="3200" dirty="0">
                <a:solidFill>
                  <a:schemeClr val="bg1"/>
                </a:solidFill>
                <a:latin typeface="Arial" panose="020B0604020202020204" pitchFamily="34" charset="0"/>
                <a:cs typeface="Arial" panose="020B0604020202020204" pitchFamily="34" charset="0"/>
                <a:sym typeface="Wingdings" pitchFamily="2" charset="2"/>
              </a:rPr>
              <a:t>Lihat Haryono hal. 82/84/86</a:t>
            </a: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932</TotalTime>
  <Words>1685</Words>
  <Application>Microsoft Office PowerPoint</Application>
  <PresentationFormat>Widescreen</PresentationFormat>
  <Paragraphs>189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Century Gothic</vt:lpstr>
      <vt:lpstr>Wingdings 3</vt:lpstr>
      <vt:lpstr>Slice</vt:lpstr>
      <vt:lpstr>BAB 12 LAPORAN AUDITOR</vt:lpstr>
      <vt:lpstr>PowerPoint Presentation</vt:lpstr>
      <vt:lpstr>PowerPoint Presentation</vt:lpstr>
      <vt:lpstr>PowerPoint Presentation</vt:lpstr>
      <vt:lpstr>PowerPoint Presentation</vt:lpstr>
      <vt:lpstr>Materialitas Salah Saji vs Opini Auditor</vt:lpstr>
      <vt:lpstr>BENTUK LAPORAN AUDITOR</vt:lpstr>
      <vt:lpstr>ELEMEN LAPORAN AUDITOR</vt:lpstr>
      <vt:lpstr>CONTOH LAPORAN AUDIT</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REDAKSI LAPORAN AUDITOR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SURURI</cp:lastModifiedBy>
  <cp:revision>122</cp:revision>
  <dcterms:created xsi:type="dcterms:W3CDTF">2015-02-11T15:01:47Z</dcterms:created>
  <dcterms:modified xsi:type="dcterms:W3CDTF">2021-12-09T01:06:51Z</dcterms:modified>
</cp:coreProperties>
</file>