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3"/>
  </p:notesMasterIdLst>
  <p:sldIdLst>
    <p:sldId id="301" r:id="rId2"/>
    <p:sldId id="265" r:id="rId3"/>
    <p:sldId id="267" r:id="rId4"/>
    <p:sldId id="257" r:id="rId5"/>
    <p:sldId id="268" r:id="rId6"/>
    <p:sldId id="261" r:id="rId7"/>
    <p:sldId id="263" r:id="rId8"/>
    <p:sldId id="262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8" r:id="rId27"/>
    <p:sldId id="290" r:id="rId28"/>
    <p:sldId id="289" r:id="rId29"/>
    <p:sldId id="302" r:id="rId30"/>
    <p:sldId id="291" r:id="rId31"/>
    <p:sldId id="292" r:id="rId32"/>
    <p:sldId id="293" r:id="rId33"/>
    <p:sldId id="303" r:id="rId34"/>
    <p:sldId id="294" r:id="rId35"/>
    <p:sldId id="295" r:id="rId36"/>
    <p:sldId id="297" r:id="rId37"/>
    <p:sldId id="296" r:id="rId38"/>
    <p:sldId id="298" r:id="rId39"/>
    <p:sldId id="299" r:id="rId40"/>
    <p:sldId id="300" r:id="rId41"/>
    <p:sldId id="28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C684D-509E-4949-9CF3-8D20712D8B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9FDB9-088D-4F9E-A9F5-9A6D951380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3F7F6F-27BC-4067-B466-C26287B73C06}" type="datetimeFigureOut">
              <a:rPr lang="id-ID"/>
              <a:pPr>
                <a:defRPr/>
              </a:pPr>
              <a:t>09/12/2021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10F8791-7816-42A1-A0AA-A5A6F35E17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02DD580-9C8E-4AAD-BB07-4E3404E1E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B1600-8366-4599-9001-8C79A650A2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BD63E-14D1-411E-AE7C-F09487CAA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4C69B9C-7EBD-46B8-98F0-F712387E42B7}" type="slidenum">
              <a:rPr lang="id-ID" altLang="id-ID"/>
              <a:pPr/>
              <a:t>‹#›</a:t>
            </a:fld>
            <a:endParaRPr lang="id-ID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12AEF92-06A1-497B-BB13-6B1BA52C1871}"/>
              </a:ext>
            </a:extLst>
          </p:cNvPr>
          <p:cNvSpPr/>
          <p:nvPr userDrawn="1"/>
        </p:nvSpPr>
        <p:spPr>
          <a:xfrm>
            <a:off x="10728186" y="6006021"/>
            <a:ext cx="698091" cy="3509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8A9B38E-0442-40FA-A58A-767319D0F402}" type="slidenum">
              <a:rPr lang="en-ID" sz="24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‹#›</a:t>
            </a:fld>
            <a:endParaRPr lang="en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7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A4894A0-4916-4546-AED5-FE237A676172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81260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A4894A0-4916-4546-AED5-FE237A676172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93674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A4894A0-4916-4546-AED5-FE237A676172}" type="slidenum">
              <a:rPr lang="id-ID" altLang="id-ID" smtClean="0"/>
              <a:pPr/>
              <a:t>‹#›</a:t>
            </a:fld>
            <a:endParaRPr lang="id-ID" altLang="id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884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A4894A0-4916-4546-AED5-FE237A676172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3841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A4894A0-4916-4546-AED5-FE237A676172}" type="slidenum">
              <a:rPr lang="id-ID" altLang="id-ID" smtClean="0"/>
              <a:pPr/>
              <a:t>‹#›</a:t>
            </a:fld>
            <a:endParaRPr lang="id-ID" altLang="id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272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A4894A0-4916-4546-AED5-FE237A676172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814815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CF50593F-DA3F-4AFE-8070-CE7F22FBEA4C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968767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1331D963-7B93-40ED-A03F-D641C1744398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80048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0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89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7D65CD9B-B5A8-40E3-8204-3D74D76476D9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06873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34DFABFF-75DF-4CF5-8612-AC6EFB71D657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52059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7806019D-6528-420A-A414-BC574F22C560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1765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812BBC7A-C885-4A2C-A39F-F25F162AC1A2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9015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1C094597-42AC-4D6C-A8C3-7F500A38BF25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80799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506F1856-B4EF-447C-806B-D1D205765A57}" type="slidenum">
              <a:rPr lang="id-ID" altLang="id-ID" smtClean="0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02526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9792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B496-0C71-429D-82CB-D4D23A98CE95}"/>
              </a:ext>
            </a:extLst>
          </p:cNvPr>
          <p:cNvSpPr txBox="1">
            <a:spLocks/>
          </p:cNvSpPr>
          <p:nvPr/>
        </p:nvSpPr>
        <p:spPr>
          <a:xfrm>
            <a:off x="0" y="2327275"/>
            <a:ext cx="12192000" cy="117300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id-ID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 X</a:t>
            </a:r>
            <a:br>
              <a:rPr lang="id-ID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PENYELESAIAN AUDIT</a:t>
            </a:r>
            <a:endParaRPr lang="id-ID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0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BD8D-251A-4DBE-A6B5-03244CAE64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9934" y="946726"/>
            <a:ext cx="8534400" cy="5278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PERISTIWA KEMUDIAN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77248-A298-4BFA-B5F8-E96676B221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934" y="1677891"/>
            <a:ext cx="10234611" cy="3291609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Desember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tersaji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Rp100.000.000,00,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ternyata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realisasi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Rp80.000.000,00. Atas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mengusulkan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jurnal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penyesuaian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1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4DE662-50F0-462D-9FA7-53E982439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40285"/>
              </p:ext>
            </p:extLst>
          </p:nvPr>
        </p:nvGraphicFramePr>
        <p:xfrm>
          <a:off x="1195243" y="4969500"/>
          <a:ext cx="9999230" cy="941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5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Utang </a:t>
                      </a:r>
                      <a:r>
                        <a:rPr lang="en-US" sz="2800" b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Garansi</a:t>
                      </a:r>
                      <a:endParaRPr lang="id-ID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20.000.000</a:t>
                      </a:r>
                      <a:endParaRPr lang="id-ID" sz="2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d-ID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B</a:t>
                      </a:r>
                      <a:r>
                        <a:rPr lang="id-ID" sz="2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eban</a:t>
                      </a:r>
                      <a:r>
                        <a:rPr lang="en-US" sz="2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Garansi</a:t>
                      </a:r>
                      <a:endParaRPr lang="id-ID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d-ID" sz="28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20.000.000</a:t>
                      </a:r>
                      <a:endParaRPr lang="id-ID" sz="2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5E7D-CAF9-411D-BD12-8DC771ACC2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3636" y="811260"/>
            <a:ext cx="8534400" cy="45874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PERISTIWA KEMUDIAN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36A2-043E-4D36-90CC-A3DEDD49D6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3636" y="1348992"/>
            <a:ext cx="10427855" cy="49625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4988" indent="-53498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82000"/>
              <a:buFont typeface="+mj-lt"/>
              <a:buAutoNum type="arabicPeriod" startAt="2"/>
              <a:defRPr/>
            </a:pP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berpengaruh  signifikan terhadap masa depan perusahaan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344613" lvl="1" indent="-8048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ebijakan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agresif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44613" lvl="1" indent="-8048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ebijakan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penghentian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44613" lvl="1" indent="-8048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ebijakan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penutupan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cabang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44613" lvl="1" indent="-8048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encana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banjir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kebakaran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27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id-ID" sz="27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semacam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memerlukan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penyesuaian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dampak peristiwa kemudian terhadap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id-ID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 depan</a:t>
            </a:r>
            <a:r>
              <a:rPr lang="en-US" sz="27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7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7064-F85E-4FBF-B06A-D028295273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46910" y="1193656"/>
            <a:ext cx="8709890" cy="10874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PERISTISTIWA KEMUDIAN </a:t>
            </a:r>
            <a:b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 AKHIR PEKERJAAN LAPANGAN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D965BD4-C3F2-4BA7-B21C-02F2C002A18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46910" y="2434215"/>
            <a:ext cx="10437090" cy="3791093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</a:pPr>
            <a:r>
              <a:rPr lang="id-ID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penerbitan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dan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diakomodasi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ganda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900" i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(dual dating)</a:t>
            </a:r>
            <a:r>
              <a:rPr lang="en-US" altLang="id-ID" sz="29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altLang="id-ID" sz="29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7253-3FD0-415F-A417-C9F230D4FB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1850" y="835605"/>
            <a:ext cx="10528300" cy="8945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PERISTISTIWA KEMUDIAN SETELAH AKHIR </a:t>
            </a:r>
            <a:b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 LAPANGAN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CDBD0D-D056-4D95-8D19-1B9E7057014D}"/>
              </a:ext>
            </a:extLst>
          </p:cNvPr>
          <p:cNvCxnSpPr/>
          <p:nvPr/>
        </p:nvCxnSpPr>
        <p:spPr>
          <a:xfrm>
            <a:off x="977900" y="3505777"/>
            <a:ext cx="1015523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0C9CDD1-C451-4322-AA0F-A23147D477BC}"/>
              </a:ext>
            </a:extLst>
          </p:cNvPr>
          <p:cNvCxnSpPr/>
          <p:nvPr/>
        </p:nvCxnSpPr>
        <p:spPr>
          <a:xfrm>
            <a:off x="977900" y="3256540"/>
            <a:ext cx="0" cy="2160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0FB5756-B6B5-493C-AB56-355B72920FA6}"/>
              </a:ext>
            </a:extLst>
          </p:cNvPr>
          <p:cNvCxnSpPr/>
          <p:nvPr/>
        </p:nvCxnSpPr>
        <p:spPr>
          <a:xfrm>
            <a:off x="8688387" y="325654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64DDE3-6580-463A-BE9B-1598FA8D0E32}"/>
              </a:ext>
            </a:extLst>
          </p:cNvPr>
          <p:cNvCxnSpPr/>
          <p:nvPr/>
        </p:nvCxnSpPr>
        <p:spPr>
          <a:xfrm>
            <a:off x="11133137" y="325654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22">
            <a:extLst>
              <a:ext uri="{FF2B5EF4-FFF2-40B4-BE49-F238E27FC236}">
                <a16:creationId xmlns:a16="http://schemas.microsoft.com/office/drawing/2014/main" id="{2D667DDF-27E6-4ED2-B859-68D59440B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2" y="3870902"/>
            <a:ext cx="1590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</a:p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Laporan </a:t>
            </a:r>
          </a:p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Keuangan</a:t>
            </a:r>
          </a:p>
        </p:txBody>
      </p:sp>
      <p:sp>
        <p:nvSpPr>
          <p:cNvPr id="15370" name="TextBox 23">
            <a:extLst>
              <a:ext uri="{FF2B5EF4-FFF2-40B4-BE49-F238E27FC236}">
                <a16:creationId xmlns:a16="http://schemas.microsoft.com/office/drawing/2014/main" id="{2716B171-6352-4613-95C2-4F75A2C8D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675" y="3880427"/>
            <a:ext cx="2360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Akhir Pekerjaan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Lapangan</a:t>
            </a:r>
          </a:p>
        </p:txBody>
      </p:sp>
      <p:sp>
        <p:nvSpPr>
          <p:cNvPr id="15371" name="TextBox 24">
            <a:extLst>
              <a:ext uri="{FF2B5EF4-FFF2-40B4-BE49-F238E27FC236}">
                <a16:creationId xmlns:a16="http://schemas.microsoft.com/office/drawing/2014/main" id="{84F49C6D-784B-4E7B-98B0-C0CC5B377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2739015"/>
            <a:ext cx="1417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31/12/X1</a:t>
            </a:r>
          </a:p>
        </p:txBody>
      </p:sp>
      <p:sp>
        <p:nvSpPr>
          <p:cNvPr id="15372" name="TextBox 25">
            <a:extLst>
              <a:ext uri="{FF2B5EF4-FFF2-40B4-BE49-F238E27FC236}">
                <a16:creationId xmlns:a16="http://schemas.microsoft.com/office/drawing/2014/main" id="{912DE1D5-D15D-46EA-85FF-8DD8544CA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425" y="2764415"/>
            <a:ext cx="1246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15/3/X2</a:t>
            </a:r>
          </a:p>
        </p:txBody>
      </p:sp>
      <p:sp>
        <p:nvSpPr>
          <p:cNvPr id="15373" name="TextBox 26">
            <a:extLst>
              <a:ext uri="{FF2B5EF4-FFF2-40B4-BE49-F238E27FC236}">
                <a16:creationId xmlns:a16="http://schemas.microsoft.com/office/drawing/2014/main" id="{9B375898-FFF1-4ADA-AF43-F84E20186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225" y="2794577"/>
            <a:ext cx="1246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20/3/X2</a:t>
            </a:r>
          </a:p>
        </p:txBody>
      </p:sp>
      <p:sp>
        <p:nvSpPr>
          <p:cNvPr id="15374" name="TextBox 27">
            <a:extLst>
              <a:ext uri="{FF2B5EF4-FFF2-40B4-BE49-F238E27FC236}">
                <a16:creationId xmlns:a16="http://schemas.microsoft.com/office/drawing/2014/main" id="{978FE58C-461A-45B9-BDA7-4AADFB174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4437" y="2812040"/>
            <a:ext cx="1244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31/3/X2</a:t>
            </a:r>
          </a:p>
        </p:txBody>
      </p:sp>
      <p:sp>
        <p:nvSpPr>
          <p:cNvPr id="15375" name="TextBox 28">
            <a:extLst>
              <a:ext uri="{FF2B5EF4-FFF2-40B4-BE49-F238E27FC236}">
                <a16:creationId xmlns:a16="http://schemas.microsoft.com/office/drawing/2014/main" id="{CD0C9729-8F82-4AB6-A4E1-A9544DEE4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45502"/>
            <a:ext cx="15732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Peristiwa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Kemudian</a:t>
            </a:r>
          </a:p>
        </p:txBody>
      </p:sp>
      <p:sp>
        <p:nvSpPr>
          <p:cNvPr id="15376" name="TextBox 29">
            <a:extLst>
              <a:ext uri="{FF2B5EF4-FFF2-40B4-BE49-F238E27FC236}">
                <a16:creationId xmlns:a16="http://schemas.microsoft.com/office/drawing/2014/main" id="{09C69BBE-E176-41F2-A387-4CF7FEE65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850" y="3804227"/>
            <a:ext cx="167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Penerbitan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Laporan</a:t>
            </a:r>
          </a:p>
          <a:p>
            <a:pPr algn="r"/>
            <a:r>
              <a:rPr lang="id-ID" altLang="id-ID" sz="2400">
                <a:solidFill>
                  <a:schemeClr val="bg1">
                    <a:lumMod val="95000"/>
                    <a:lumOff val="5000"/>
                  </a:schemeClr>
                </a:solidFill>
              </a:rPr>
              <a:t>Auditor</a:t>
            </a:r>
          </a:p>
        </p:txBody>
      </p:sp>
      <p:sp>
        <p:nvSpPr>
          <p:cNvPr id="15377" name="TextBox 51">
            <a:extLst>
              <a:ext uri="{FF2B5EF4-FFF2-40B4-BE49-F238E27FC236}">
                <a16:creationId xmlns:a16="http://schemas.microsoft.com/office/drawing/2014/main" id="{588DA3FC-0914-48F7-9949-696A19644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562" y="1870652"/>
            <a:ext cx="336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800">
                <a:solidFill>
                  <a:schemeClr val="bg1">
                    <a:lumMod val="95000"/>
                    <a:lumOff val="5000"/>
                  </a:schemeClr>
                </a:solidFill>
              </a:rPr>
              <a:t>Peristiwa Kemudian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ED07454-CBC8-4F2B-82E5-62A86C0CA051}"/>
              </a:ext>
            </a:extLst>
          </p:cNvPr>
          <p:cNvCxnSpPr/>
          <p:nvPr/>
        </p:nvCxnSpPr>
        <p:spPr>
          <a:xfrm>
            <a:off x="860425" y="2419927"/>
            <a:ext cx="10390187" cy="0"/>
          </a:xfrm>
          <a:prstGeom prst="straightConnector1">
            <a:avLst/>
          </a:prstGeom>
          <a:ln w="57150">
            <a:solidFill>
              <a:srgbClr val="FF0000">
                <a:alpha val="60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8A08594-AFC6-4FA2-8D8E-B40D2AE9BDC2}"/>
              </a:ext>
            </a:extLst>
          </p:cNvPr>
          <p:cNvCxnSpPr>
            <a:cxnSpLocks/>
          </p:cNvCxnSpPr>
          <p:nvPr/>
        </p:nvCxnSpPr>
        <p:spPr>
          <a:xfrm flipV="1">
            <a:off x="1171575" y="5334577"/>
            <a:ext cx="5057775" cy="0"/>
          </a:xfrm>
          <a:prstGeom prst="straightConnector1">
            <a:avLst/>
          </a:prstGeom>
          <a:ln w="57150">
            <a:solidFill>
              <a:srgbClr val="FF0000">
                <a:alpha val="60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0" name="TextBox 59">
            <a:extLst>
              <a:ext uri="{FF2B5EF4-FFF2-40B4-BE49-F238E27FC236}">
                <a16:creationId xmlns:a16="http://schemas.microsoft.com/office/drawing/2014/main" id="{D5D7C9D7-66EA-4FC7-A476-0B293B9B2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87" y="5386965"/>
            <a:ext cx="4703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800">
                <a:solidFill>
                  <a:schemeClr val="bg1">
                    <a:lumMod val="95000"/>
                    <a:lumOff val="5000"/>
                  </a:schemeClr>
                </a:solidFill>
              </a:rPr>
              <a:t>Periode Peristiwa Kemudian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88F045D-1C16-43FD-9A3B-9509CE153E79}"/>
              </a:ext>
            </a:extLst>
          </p:cNvPr>
          <p:cNvCxnSpPr/>
          <p:nvPr/>
        </p:nvCxnSpPr>
        <p:spPr>
          <a:xfrm>
            <a:off x="6437312" y="3270827"/>
            <a:ext cx="0" cy="2160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73DA-009A-44AE-A986-607DEFC397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6229" y="993342"/>
            <a:ext cx="7972280" cy="9338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PERISTISTIWA KEMUDIAN SETELAH AKHIR </a:t>
            </a:r>
            <a:b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 LAPANGAN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61B70269-13B4-4F4F-B3D6-A1946F5B5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229" y="2176607"/>
            <a:ext cx="1060594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Mengapa menggunakan tanggal ganda?</a:t>
            </a:r>
          </a:p>
          <a:p>
            <a:endParaRPr lang="id-ID" alt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Dalam kasus di atas, j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ika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laporan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audit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digeser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20/3/</a:t>
            </a:r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X2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maka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auditor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bertanggungjawab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terhadap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seluruh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peristiwa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terjadi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antara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15/3/</a:t>
            </a:r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X2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sampai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20/3/</a:t>
            </a:r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X2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id-ID" alt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ganda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auditor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hanya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bertanggungjawab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terhadap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peristiwa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kemudian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dilaporkan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khusus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melalui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ganda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tersebut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D884-F9FE-41CD-99EC-0686618E94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9703" y="882001"/>
            <a:ext cx="8534400" cy="87769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PERISTISTIWA KEMUDIAN SETELAH AKHIR PEKERJAAN LAPANGAN</a:t>
            </a:r>
            <a:endParaRPr 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AD32C3A-49C9-4840-8B51-BF4F83DE49B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9703" y="1927081"/>
            <a:ext cx="5647441" cy="542925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</a:pPr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pemberian tanggal ganda:</a:t>
            </a:r>
          </a:p>
          <a:p>
            <a:pPr marL="0" indent="0">
              <a:buFont typeface="+mj-lt"/>
              <a:buNone/>
            </a:pP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4B1C8898-6072-4AAC-B2A4-DDA633FAB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33" y="2470006"/>
            <a:ext cx="10094912" cy="34163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id-I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rush Script MT" panose="03060802040406070304" pitchFamily="66" charset="0"/>
              </a:rPr>
              <a:t>Tanda </a:t>
            </a:r>
            <a:r>
              <a:rPr lang="en-US" altLang="id-ID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rush Script MT" panose="03060802040406070304" pitchFamily="66" charset="0"/>
              </a:rPr>
              <a:t>tangan</a:t>
            </a:r>
            <a:r>
              <a:rPr lang="en-US" altLang="id-I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rush Script MT" panose="03060802040406070304" pitchFamily="66" charset="0"/>
              </a:rPr>
              <a:t> partner</a:t>
            </a:r>
            <a:endParaRPr lang="id-ID" altLang="id-ID" sz="3200" dirty="0">
              <a:solidFill>
                <a:schemeClr val="bg1">
                  <a:lumMod val="95000"/>
                  <a:lumOff val="5000"/>
                </a:schemeClr>
              </a:solidFill>
              <a:latin typeface="Brush Script MT" panose="03060802040406070304" pitchFamily="66" charset="0"/>
            </a:endParaRPr>
          </a:p>
          <a:p>
            <a:r>
              <a:rPr lang="en-US" altLang="id-ID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id-ID" altLang="id-ID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altLang="id-ID" sz="28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Nama Partner</a:t>
            </a: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altLang="id-ID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15 </a:t>
            </a:r>
            <a:r>
              <a:rPr lang="en-US" altLang="id-ID" sz="2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Maret</a:t>
            </a:r>
            <a:r>
              <a:rPr lang="en-US" altLang="id-ID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20</a:t>
            </a:r>
            <a:r>
              <a:rPr lang="id-ID" altLang="id-ID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X2</a:t>
            </a: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Kecuali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untuk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peristiwa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kemudian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yang kami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temukan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pada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tanggal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20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Maret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id-ID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X2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yang kami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ungkap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pada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catatan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laporan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keungan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id-ID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nomor</a:t>
            </a:r>
            <a:r>
              <a:rPr lang="en-US" altLang="id-ID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xxx.</a:t>
            </a:r>
            <a:endParaRPr lang="id-ID" altLang="id-ID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E2540-9867-4C93-A081-49EBE65301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3638" y="1254606"/>
            <a:ext cx="8534400" cy="93441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NOTULEN RAPAT KOMISARIS DAN MANAJEMEN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0C38D70-25AB-4365-831C-8E2FFF7EC5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63638" y="2439555"/>
            <a:ext cx="10482262" cy="373062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reviu adalah u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ntuk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mencermati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kebijakan-kibijakan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berpengaruh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 operasional perusahaan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diungkapkan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bisa berpengaruh signifikan terhadap keputusan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baik untuk keputusan investasi maupun untuk keputusan kredit.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8CF3-1965-49F0-B560-8292EC933D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45454" y="1014460"/>
            <a:ext cx="8534400" cy="52815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NOTULEN RAPAT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B54B8-25A3-4552-8B99-7C0E7AA1AB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5454" y="1636521"/>
            <a:ext cx="10482262" cy="466883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kebijakan penting dalam notulen rapat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id-ID" sz="2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encana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pengembangan produk baru.</a:t>
            </a: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penghentian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encana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pembukaan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encana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ekspansi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negeri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encana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penutupan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encana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penjadwalan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ulang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pelunasan</a:t>
            </a:r>
            <a:r>
              <a:rPr 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utang.</a:t>
            </a:r>
          </a:p>
          <a:p>
            <a:pPr lvl="1" indent="-742950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endParaRPr lang="id-ID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/>
            </a:pPr>
            <a:r>
              <a:rPr lang="id-ID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 rencana seperti ini bisa berpengaruh signifikan terhadap keputusan investasi dan atau kredit calon investor dan calon kreditor.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7626-30A7-4A09-B5CD-EEDB621511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0132" y="1300234"/>
            <a:ext cx="9725170" cy="43829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LCA (LITIGATION, CLAIM, AND ASSESSMENT)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AE78-E582-4511-9E0C-161C753E335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0132" y="2167083"/>
            <a:ext cx="10596850" cy="3845791"/>
          </a:xfrm>
          <a:prstGeom prst="rect">
            <a:avLst/>
          </a:prstGeom>
        </p:spPr>
        <p:txBody>
          <a:bodyPr/>
          <a:lstStyle/>
          <a:p>
            <a:pPr marL="442913" indent="-442913"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LCA (Litigation, Claim, and Assessment)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ligigation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tuntutan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ketiga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(claim), dan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 konsekuensi keuangan dari berbagai permasalahan hukum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(assessment). 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>
              <a:buClrTx/>
              <a:buFont typeface="Arial" panose="020B0604020202020204" pitchFamily="34" charset="0"/>
              <a:buChar char="•"/>
              <a:defRPr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r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LCA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menemukan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LCA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diungkap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atau dijelaskan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 memerlukan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penyempurnaan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  <a:defRPr/>
            </a:pP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3EEF-D9C9-4D7F-BDD9-32EC9DED0E9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6386" y="1205346"/>
            <a:ext cx="9503498" cy="5279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LCA (LITIGATION, CLAIM, AND ASSESSMENT)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4ACB0-834D-4406-9059-B0E938BEBD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96386" y="1922175"/>
            <a:ext cx="10578377" cy="43493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 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LCA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8650" lvl="1" indent="-628650">
              <a:spcBef>
                <a:spcPts val="0"/>
              </a:spcBef>
              <a:buClrTx/>
              <a:buFont typeface="+mj-lt"/>
              <a:buAutoNum type="alphaLcPeriod"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awancara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pihak-pihak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LCA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628650">
              <a:spcBef>
                <a:spcPts val="0"/>
              </a:spcBef>
              <a:buClrTx/>
              <a:buFont typeface="+mj-lt"/>
              <a:buAutoNum type="alphaLcPeriod"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konfirmasi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LCA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(letter of audit inquiry)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kuasa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spcBef>
                <a:spcPts val="0"/>
              </a:spcBef>
              <a:buClrTx/>
              <a:buFont typeface="+mj-lt"/>
              <a:buAutoNum type="alphaLcPeriod"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eminta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status LCA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(representation letter).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5B58B-D1CE-4AFA-B086-A3AFC1293A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1563" y="1005947"/>
            <a:ext cx="8534400" cy="68520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CAKUPAN PENYELESAIAN AUDIT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67A7AD1-AD2A-4CC2-82C9-E166B3A9B58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9963" y="2513013"/>
            <a:ext cx="10252075" cy="1831975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buFont typeface="Calibri Light" panose="020F0302020204030204" pitchFamily="34" charset="0"/>
              <a:buAutoNum type="arabicPeriod"/>
            </a:pP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Calibri Light" panose="020F0302020204030204" pitchFamily="34" charset="0"/>
              <a:buAutoNum type="arabicPeriod"/>
            </a:pPr>
            <a:endParaRPr lang="id-ID" altLang="id-ID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B741AF-B957-48F4-9799-73CDAF780162}"/>
              </a:ext>
            </a:extLst>
          </p:cNvPr>
          <p:cNvSpPr txBox="1"/>
          <p:nvPr/>
        </p:nvSpPr>
        <p:spPr>
          <a:xfrm>
            <a:off x="1232463" y="2644170"/>
            <a:ext cx="10120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5350" indent="-895350" eaLnBrk="1" hangingPunct="1">
              <a:buFont typeface="Calibri Light" panose="020F0302020204030204" pitchFamily="34" charset="0"/>
              <a:buAutoNum type="arabicPeriod"/>
            </a:pP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Menyempurnakan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95350" indent="-8953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 evaluasi temuan audit.</a:t>
            </a:r>
          </a:p>
          <a:p>
            <a:pPr marL="895350" indent="-895350" eaLnBrk="1" hangingPunct="1">
              <a:buFont typeface="Calibri Light" panose="020F0302020204030204" pitchFamily="34" charset="0"/>
              <a:buAutoNum type="arabicPeriod"/>
            </a:pPr>
            <a:r>
              <a:rPr lang="id-ID" alt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 komunikasi tertulis dengan klien.</a:t>
            </a:r>
            <a:endParaRPr lang="en-ID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7DD07-13A6-4525-98D5-89C913E77D4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1345" y="1026896"/>
            <a:ext cx="7952510" cy="949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 REPRESENTASI MANAJEMEN </a:t>
            </a:r>
            <a:b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(REPRESENTATION LETTER)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B0683-C8CB-48EC-B8F3-43C084D1281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51345" y="2081573"/>
            <a:ext cx="10289309" cy="440531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42913" indent="-442913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(representation letter),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id-ID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diminta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auditor</a:t>
            </a:r>
            <a:r>
              <a:rPr lang="id-ID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memperkuat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yang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auditor.</a:t>
            </a:r>
          </a:p>
          <a:p>
            <a:pPr marL="442913" indent="-442913"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Surat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1088" lvl="1" indent="-638175">
              <a:spcBef>
                <a:spcPts val="0"/>
              </a:spcBef>
              <a:buClrTx/>
              <a:buFont typeface="+mj-lt"/>
              <a:buAutoNum type="alphaLcPeriod"/>
              <a:defRPr/>
            </a:pP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mengkonfirmasi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1088" lvl="1" indent="-638175">
              <a:spcBef>
                <a:spcPts val="0"/>
              </a:spcBef>
              <a:buClrTx/>
              <a:buFont typeface="+mj-lt"/>
              <a:buAutoNum type="alphaLcPeriod"/>
              <a:defRPr/>
            </a:pP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mendokumentasikan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1088" lvl="1" indent="-638175">
              <a:spcBef>
                <a:spcPts val="0"/>
              </a:spcBef>
              <a:buClrTx/>
              <a:buFont typeface="+mj-lt"/>
              <a:buAutoNum type="alphaLcPeriod"/>
              <a:defRPr/>
            </a:pP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faham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A27C-752F-4442-A3CE-9192F3380A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0654" y="1050708"/>
            <a:ext cx="7167418" cy="10874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 REPRESENTASI MANAJEMEN </a:t>
            </a:r>
            <a:b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(REPRESENTATION LETTER)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1E269-8E82-42E9-9011-D4EF54323B7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80654" y="2292784"/>
            <a:ext cx="10547928" cy="38100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 Surat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tanggungjawab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diserahkan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pengakuan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(subsequent events).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D52C-56E8-45A9-8528-E9AF7B2D1A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6764" y="1068028"/>
            <a:ext cx="7869382" cy="99168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 REPRESENTASI MANAJEMEN </a:t>
            </a:r>
            <a:b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(REPRESENTATION LETTER)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80690-C4DA-4C57-A244-821C4D4CAA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6764" y="2175089"/>
            <a:ext cx="9984509" cy="401204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Surat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  <a:defRPr/>
            </a:pP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Penolakan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pengecualian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menolak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tergantung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9092-BB83-4325-9596-6435E7BC56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87149" y="1088350"/>
            <a:ext cx="8534400" cy="5707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 ANALITIS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037C-1063-4048-B3BB-746AA58ACB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87149" y="1775500"/>
            <a:ext cx="10338233" cy="41265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34988" indent="-534988">
              <a:buClrTx/>
              <a:buFont typeface="Arial" panose="020B0604020202020204" pitchFamily="34" charset="0"/>
              <a:buChar char="•"/>
              <a:defRPr/>
            </a:pP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tahap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erevi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dengan cara menganalisis tentang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asersi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 angka pembanding, baik angka anggaran, angka tahun sebelumnya, angka industri, maupun angka pembanding yang lain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534988">
              <a:buClrTx/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adalah diterapkan pada laporan keuangan per audit serta pada area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teridentifikasi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audit.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A31A-3157-4A4E-B43F-B3649EAFF7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5237" y="1025815"/>
            <a:ext cx="6299200" cy="51824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0C0EC-13B0-4C92-9F10-A562CAE00EE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25237" y="1594861"/>
            <a:ext cx="10694555" cy="410397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id-ID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m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enentukan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yang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dikeluarkan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pengecualian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pengecualian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menolak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d-ID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id-ID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 m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enentukan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(SPAP) </a:t>
            </a:r>
            <a:r>
              <a:rPr lang="en-US" sz="3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ISA (the International Standards on Auditing).</a:t>
            </a:r>
            <a:endParaRPr lang="id-ID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29A3-ECEB-4DDE-83B4-7DD269D549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3709" y="1107353"/>
            <a:ext cx="6493163" cy="56442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AC47-A844-4414-9373-F75EDC4784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3709" y="1769342"/>
            <a:ext cx="10483273" cy="405981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3200" b="1" dirty="0" err="1">
                <a:solidFill>
                  <a:schemeClr val="bg1"/>
                </a:solidFill>
              </a:rPr>
              <a:t>Prosedur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err="1">
                <a:solidFill>
                  <a:schemeClr val="bg1"/>
                </a:solidFill>
              </a:rPr>
              <a:t>Evaluasi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3200" b="1" dirty="0" err="1">
                <a:solidFill>
                  <a:schemeClr val="bg1"/>
                </a:solidFill>
              </a:rPr>
              <a:t>Temuan</a:t>
            </a:r>
            <a:r>
              <a:rPr lang="en-GB" sz="3200" b="1" dirty="0">
                <a:solidFill>
                  <a:schemeClr val="bg1"/>
                </a:solidFill>
              </a:rPr>
              <a:t> Audit</a:t>
            </a:r>
            <a:endParaRPr lang="id-ID" sz="3200" dirty="0">
              <a:solidFill>
                <a:schemeClr val="bg1"/>
              </a:solidFill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elemen-elemen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draft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6286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E98DB-90F5-4A73-BBD8-9676BBE358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9819" y="622444"/>
            <a:ext cx="5985164" cy="61061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8D315-C52F-41B9-BB7D-2A66047BBE5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9819" y="1556327"/>
            <a:ext cx="10602191" cy="40686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mempertimbangkan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audit. 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didasarkan pada tiga hal sebagai berikut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0" lvl="1" indent="-8032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teridentifikasi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B0CE-11C2-451D-9005-A991FE3FA7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6073" y="775854"/>
            <a:ext cx="5754254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04685-17BF-40BA-BA8C-B23317401DC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7206" y="1694441"/>
            <a:ext cx="10733449" cy="42630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441450" lvl="1" indent="-720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lvl="1" indent="-720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id-ID" sz="1600" dirty="0">
                <a:solidFill>
                  <a:schemeClr val="bg1"/>
                </a:solidFill>
              </a:rPr>
              <a:t>	</a:t>
            </a:r>
          </a:p>
          <a:p>
            <a:pPr marL="720725" indent="-720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ketiga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diaudit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likely misstatement)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agregate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likely misstatement)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D53E-0397-4D78-BDE8-1655EA34ED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83854" y="996517"/>
            <a:ext cx="5541818" cy="5921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A6EFB-4E33-4E25-8EA4-3B0A105319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3854" y="1872961"/>
            <a:ext cx="10418620" cy="368473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Perusahaan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/>
            </a:pPr>
            <a:endParaRPr lang="id-ID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-803275">
              <a:lnSpc>
                <a:spcPct val="100000"/>
              </a:lnSpc>
              <a:spcBef>
                <a:spcPts val="0"/>
              </a:spcBef>
              <a:buClrTx/>
              <a:buSzPct val="85000"/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agar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D53E-0397-4D78-BDE8-1655EA34ED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83854" y="1002144"/>
            <a:ext cx="5541818" cy="5921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A6EFB-4E33-4E25-8EA4-3B0A105319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3854" y="1801670"/>
            <a:ext cx="10160001" cy="405418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+mj-lt"/>
              <a:buNone/>
              <a:defRPr/>
            </a:pP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Perusahaan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lnSpc>
                <a:spcPct val="100000"/>
              </a:lnSpc>
              <a:spcBef>
                <a:spcPts val="0"/>
              </a:spcBef>
              <a:buClrTx/>
              <a:buSzPct val="85000"/>
              <a:buFont typeface="+mj-lt"/>
              <a:buAutoNum type="arabicPeriod" startAt="2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keraguan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substansial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(substantial doubt about the going concern),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mengungkapkannya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dikeluarkannya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pengukuran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lain: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7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F980-2E43-4F8F-B2E6-3D2A850159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5884" y="783552"/>
            <a:ext cx="10131570" cy="59266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MENYEMPURNAKAN PEKERJAAN LAPANGAN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AE959B-0606-4E5F-8CD7-05CF8DB6EA6F}"/>
              </a:ext>
            </a:extLst>
          </p:cNvPr>
          <p:cNvSpPr txBox="1"/>
          <p:nvPr/>
        </p:nvSpPr>
        <p:spPr>
          <a:xfrm>
            <a:off x="905885" y="1487054"/>
            <a:ext cx="106310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 eaLnBrk="1" hangingPunct="1">
              <a:buFont typeface="Calibri Light" panose="020F0302020204030204" pitchFamily="34" charset="0"/>
              <a:buAutoNum type="arabicPeriod"/>
              <a:defRPr/>
            </a:pP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alt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 eaLnBrk="1" hangingPunct="1">
              <a:buFont typeface="Calibri Light" panose="020F0302020204030204" pitchFamily="34" charset="0"/>
              <a:buAutoNum type="arabicPeriod"/>
              <a:defRPr/>
            </a:pP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notulen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rapat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komisaris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endParaRPr lang="id-ID" alt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 eaLnBrk="1" hangingPunct="1">
              <a:buFont typeface="Calibri Light" panose="020F0302020204030204" pitchFamily="34" charset="0"/>
              <a:buAutoNum type="arabicPeriod"/>
              <a:defRPr/>
            </a:pP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persamasalahan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ketiga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asesmen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(LCA – Litigation, Claim, and Assessment)</a:t>
            </a:r>
            <a:endParaRPr lang="id-ID" alt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 eaLnBrk="1" hangingPunct="1">
              <a:buFont typeface="Calibri Light" panose="020F0302020204030204" pitchFamily="34" charset="0"/>
              <a:buAutoNum type="arabicPeriod"/>
              <a:defRPr/>
            </a:pP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Meminta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representasi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id-ID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 letter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bukti-bukti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memerlukan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validasi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keandalan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alt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 eaLnBrk="1" hangingPunct="1">
              <a:buFont typeface="Calibri Light" panose="020F0302020204030204" pitchFamily="34" charset="0"/>
              <a:buAutoNum type="arabicPeriod"/>
              <a:defRPr/>
            </a:pP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prosedur</a:t>
            </a:r>
            <a:r>
              <a:rPr lang="en-US" alt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analitis</a:t>
            </a:r>
            <a:endParaRPr lang="en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306C-0436-47C7-925D-B7F249330C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28436" y="830263"/>
            <a:ext cx="5708073" cy="5921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EA9A5-EC5B-43C0-89D4-05CBD4EDF5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66982" y="1640033"/>
            <a:ext cx="9458036" cy="46037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441450" indent="-7207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Ketidakmampuan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nya.</a:t>
            </a:r>
          </a:p>
          <a:p>
            <a:pPr marL="1441450" indent="-7207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Restrukturisasi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utang.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indent="-7207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tekanan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faktor-faktor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eksternal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indent="-7207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mencegah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indent="-720725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efektifitas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menghadapi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dihadapinya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id-ID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C8A8-078F-4B23-9A5C-022799DE4D9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1491" y="580881"/>
            <a:ext cx="5671127" cy="6619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45DE-A88B-4C6A-A8BE-2C9350F4E0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91491" y="1242868"/>
            <a:ext cx="10413279" cy="4724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720725" algn="l"/>
              </a:tabLst>
              <a:defRPr/>
            </a:pP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lvl="1" indent="-720725">
              <a:spcBef>
                <a:spcPts val="0"/>
              </a:spcBef>
              <a:spcAft>
                <a:spcPts val="0"/>
              </a:spcAft>
              <a:buClrTx/>
              <a:buAutoNum type="arabicPeriod" startAt="3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munculnya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keraguan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substansial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kelangsungan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Kemungkinan-kemungkinan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akibat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pencegahannya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1450" lvl="1" indent="-72072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penghentian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FB9C-9C04-42E2-A5D0-95A45D45E1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3017" y="1094509"/>
            <a:ext cx="10039927" cy="55519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TEKNIS PENYAJIAN LAPORAN KEUANGAN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03C1-6DBC-4FFA-A749-E0F9CC26FB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3018" y="1838181"/>
            <a:ext cx="10039927" cy="3925310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  <a:defRPr/>
            </a:pP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-803275">
              <a:buClrTx/>
              <a:buFont typeface="+mj-lt"/>
              <a:buAutoNum type="arabi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hal-hal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-803275">
              <a:buClrTx/>
              <a:buFont typeface="+mj-lt"/>
              <a:buAutoNum type="arabicPeriod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Mencocokkan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FB9C-9C04-42E2-A5D0-95A45D45E1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3017" y="1088881"/>
            <a:ext cx="10039927" cy="55519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TEKNIS PENYAJIAN LAPORAN KEUANGAN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03C1-6DBC-4FFA-A749-E0F9CC26FB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3018" y="2377428"/>
            <a:ext cx="10039927" cy="2595274"/>
          </a:xfrm>
          <a:prstGeom prst="rect">
            <a:avLst/>
          </a:prstGeom>
        </p:spPr>
        <p:txBody>
          <a:bodyPr/>
          <a:lstStyle/>
          <a:p>
            <a:pPr marL="895350" indent="-895350">
              <a:buClrTx/>
              <a:buFont typeface="+mj-lt"/>
              <a:buAutoNum type="arabicPeriod" startAt="3"/>
              <a:defRPr/>
            </a:pP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pengungkapan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buClrTx/>
              <a:buFont typeface="+mj-lt"/>
              <a:buAutoNum type="arabicPeriod" startAt="3"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Memasukkan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diisi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19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6759-4EAF-4928-85D1-D841BADB53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3018" y="868218"/>
            <a:ext cx="8423564" cy="5726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 AUDITOR DAN LAPORAN AUDITOR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ED1C2-4BCC-42B7-A87E-324BF34501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3018" y="1745672"/>
            <a:ext cx="10472882" cy="424410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dan draft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dan draft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895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dan draft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d-ID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terutama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material/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weaknesses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Internal, auditor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(adverse opinion)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174F6-CA80-4960-BBE6-6DE6A70A0D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88292" y="599354"/>
            <a:ext cx="6650181" cy="712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AKHIR KERTAS KERJA</a:t>
            </a:r>
            <a:endParaRPr lang="id-ID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61186-BD95-4843-811F-831DFEB22B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8291" y="1409700"/>
            <a:ext cx="10575635" cy="47324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manajer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dan partner KAP,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cakupan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GB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Manajer</a:t>
            </a: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senior auditor,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direviu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senior auditor.</a:t>
            </a:r>
            <a:endParaRPr lang="id-ID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62865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yang </a:t>
            </a:r>
            <a:r>
              <a:rPr lang="en-US" sz="3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bertanggungjawab</a:t>
            </a: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penugasan</a:t>
            </a: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r>
              <a:rPr lang="id-ID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elakukan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manajer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mereviu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selektif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E09E8-6BBF-44EF-A7B3-BA438F2CB0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3709" y="770805"/>
            <a:ext cx="6354618" cy="50381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AKHIR KERTAS KERJA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858F6-5F98-4405-8911-CF44240DF1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43709" y="1534392"/>
            <a:ext cx="10206182" cy="439535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Font typeface="+mj-lt"/>
              <a:buNone/>
              <a:defRPr/>
            </a:pP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Partner KAP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kelengkapan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pertimbangan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pembuat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kesepakatan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penugasan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audit,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timbul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sepanjang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proses audit.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A149A-0182-4CCB-8FF0-9412A3B606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2253" y="881063"/>
            <a:ext cx="6954982" cy="4351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 AKHIR KERTAS KERJA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21FB-3DD0-41A7-95F7-285FFC672D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82253" y="1589231"/>
            <a:ext cx="10363201" cy="3952587"/>
          </a:xfrm>
          <a:prstGeom prst="rect">
            <a:avLst/>
          </a:prstGeom>
        </p:spPr>
        <p:txBody>
          <a:bodyPr/>
          <a:lstStyle/>
          <a:p>
            <a:pPr marL="803275" indent="-80327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mendukungnya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indent="-803275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5"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SPAP dan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id-ID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Sejumlah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KAP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mensyaratkan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partner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audit,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“cold” (or second) review.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66CC-4AEE-4646-AD59-FCFB4B99E6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1418" y="756372"/>
            <a:ext cx="6650182" cy="712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 DENGAN KLIEN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2059-D4CC-467F-B030-0029B205B8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1418" y="1733983"/>
            <a:ext cx="10344727" cy="3530744"/>
          </a:xfrm>
          <a:prstGeom prst="rect">
            <a:avLst/>
          </a:prstGeom>
        </p:spPr>
        <p:txBody>
          <a:bodyPr/>
          <a:lstStyle/>
          <a:p>
            <a:pPr marL="0" indent="0">
              <a:buFont typeface="+mj-lt"/>
              <a:buNone/>
              <a:defRPr/>
            </a:pP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 </a:t>
            </a:r>
            <a:r>
              <a:rPr lang="en-GB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letter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+mj-lt"/>
              <a:buNone/>
              <a:defRPr/>
            </a:pPr>
            <a:endParaRPr lang="id-ID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  <a:defRPr/>
            </a:pP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dipandang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efisiensi dan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efektifitas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GB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415CC-E4C0-4D18-85C1-9DC9EF3588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7600" y="815760"/>
            <a:ext cx="6354618" cy="46513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 DENGAN KLIEN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AD79D-0D67-4E17-80E5-6613FAE440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17600" y="1521546"/>
            <a:ext cx="10206182" cy="421423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GB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id-ID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alternatif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solusinya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Kecukupan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efektifitas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Internal,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d-ID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5713" lvl="1" indent="-798513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lphaLcPeriod"/>
              <a:defRPr/>
            </a:pP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(significant deficiency),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mengganggu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id-ID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mencakup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(2)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(3)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kesalahan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kecurangan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 and fraud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(4)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kemudahan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(5)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uji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kemudahan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diuji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id-ID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43E9-0CF6-4F68-8605-F130EA39E8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4212" y="492653"/>
            <a:ext cx="8534400" cy="150706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 EVALUASI TEMUAN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16AD6-479B-4B2E-A04D-91529A564BD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4212" y="1446645"/>
            <a:ext cx="11177587" cy="450691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720725" indent="-720725" eaLnBrk="1" fontAlgn="auto" hangingPunct="1">
              <a:spcAft>
                <a:spcPts val="0"/>
              </a:spcAft>
              <a:buClrTx/>
              <a:defRPr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Mengukur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materialitas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kompilasi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 eaLnBrk="1" fontAlgn="auto" hangingPunct="1">
              <a:spcAft>
                <a:spcPts val="0"/>
              </a:spcAft>
              <a:buClrTx/>
              <a:defRPr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Mereviu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penyajian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 eaLnBrk="1" fontAlgn="auto" hangingPunct="1">
              <a:spcAft>
                <a:spcPts val="0"/>
              </a:spcAft>
              <a:buClrTx/>
              <a:defRPr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pendapat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menyusun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draft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auditor.</a:t>
            </a:r>
            <a:endParaRPr lang="id-ID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 eaLnBrk="1" fontAlgn="auto" hangingPunct="1">
              <a:spcAft>
                <a:spcPts val="0"/>
              </a:spcAft>
              <a:buClrTx/>
              <a:defRPr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penyempurnaan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  <a:endParaRPr lang="id-ID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+mj-lt"/>
              <a:buNone/>
              <a:defRPr/>
            </a:pPr>
            <a:endParaRPr lang="id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9B758-4267-41AB-8ECF-BC2F74F2662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6764" y="1088881"/>
            <a:ext cx="6345381" cy="712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 DENGAN KLIEN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FFDE23E2-6E65-4DCD-92DE-54437C4C15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89891" y="2106973"/>
            <a:ext cx="10594902" cy="3046917"/>
          </a:xfrm>
          <a:prstGeom prst="rect">
            <a:avLst/>
          </a:prstGeom>
        </p:spPr>
        <p:txBody>
          <a:bodyPr/>
          <a:lstStyle/>
          <a:p>
            <a:pPr marL="1260475" lvl="1" indent="-803275">
              <a:buClrTx/>
              <a:buFont typeface="+mj-lt"/>
              <a:buAutoNum type="alphaLcPeriod" startAt="2"/>
            </a:pP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(material weaknesses),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SPI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SPI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mengkibatkan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pada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interim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dicegah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dideteksi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segera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alibri Light" panose="020F0302020204030204" pitchFamily="34" charset="0"/>
              <a:buAutoNum type="arabicPeriod"/>
            </a:pPr>
            <a:endParaRPr lang="id-ID" alt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AC7098-2E21-4EA3-8F92-062D2A8C4A48}"/>
              </a:ext>
            </a:extLst>
          </p:cNvPr>
          <p:cNvSpPr txBox="1"/>
          <p:nvPr/>
        </p:nvSpPr>
        <p:spPr>
          <a:xfrm>
            <a:off x="4380113" y="3075057"/>
            <a:ext cx="3431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Terima</a:t>
            </a:r>
            <a:r>
              <a:rPr lang="en-US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Kasih</a:t>
            </a:r>
            <a:endParaRPr lang="en-ID" sz="4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0280A-F097-433D-9AF8-D87350462F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3636" y="802024"/>
            <a:ext cx="7813964" cy="54648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alt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 TERTULIS DENGAN KLIEN</a:t>
            </a:r>
            <a:endParaRPr lang="id-ID" sz="2800" b="1" dirty="0">
              <a:solidFill>
                <a:schemeClr val="bg1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6255E09-36BD-49A8-A96D-E955668FD5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9012" y="1555172"/>
            <a:ext cx="10380952" cy="43468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720725" indent="-720725" eaLnBrk="1" hangingPunct="1">
              <a:spcBef>
                <a:spcPts val="0"/>
              </a:spcBef>
              <a:spcAft>
                <a:spcPts val="0"/>
              </a:spcAft>
              <a:buClrTx/>
              <a:buFont typeface="Calibri Light" panose="020F0302020204030204" pitchFamily="34" charset="0"/>
              <a:buAutoNum type="alphaUcPeriod"/>
            </a:pP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</a:t>
            </a: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melaporkan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termuan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pengaruhnya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material </a:t>
            </a:r>
            <a:r>
              <a:rPr lang="en-US" altLang="id-ID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(material weaknesses).</a:t>
            </a:r>
            <a:endParaRPr lang="id-ID" alt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720725" eaLnBrk="1" hangingPunct="1">
              <a:spcBef>
                <a:spcPts val="0"/>
              </a:spcBef>
              <a:spcAft>
                <a:spcPts val="0"/>
              </a:spcAft>
              <a:buClrTx/>
              <a:buFont typeface="Calibri Light" panose="020F0302020204030204" pitchFamily="34" charset="0"/>
              <a:buAutoNum type="alphaUcPeriod"/>
            </a:pP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tertulis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audit,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melaporkan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 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usulan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mengatasinya</a:t>
            </a:r>
            <a:r>
              <a:rPr lang="en-US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altLang="id-ID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18396-EE0A-4D2D-AA13-51A36C5B84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21785" y="1231514"/>
            <a:ext cx="10334770" cy="47259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alt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 KOMUNIKASI TERTULIS DENGAN KLIEN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9AFC-E4C6-4D4F-8EDD-E6C0AC2DDD0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21785" y="2001116"/>
            <a:ext cx="10106169" cy="31527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eaLnBrk="1" hangingPunct="1">
              <a:spcAft>
                <a:spcPts val="0"/>
              </a:spcAft>
              <a:buFont typeface="+mj-lt"/>
              <a:buNone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Letter atau surat komunikasi dengan manajemen, digunakan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melaporkan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reportable conditions</a:t>
            </a:r>
            <a:r>
              <a:rPr lang="id-ID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bermanfaat untuk meningkatkan efisiensi dan efektifitas pengelolaan organisasi ke depan.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E8CDE-0CA6-494E-BBCF-A5759DFD4A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0467" y="663478"/>
            <a:ext cx="8534400" cy="54648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 KEMUDIAN (SUBSEQUEN EVENTS)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6E51EB4-8469-4108-B611-FF6B65D29C3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0468" y="1493934"/>
            <a:ext cx="10547206" cy="47005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alt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 kemudian adalah</a:t>
            </a: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peristiwa yang terjadi setelah tanggal laporan keuangan, yang berpengaruh material atau signifikan terhadap laporan keuangan.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alt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Periode peristiwa kemudian adalah</a:t>
            </a: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 antara tanggal laporan keuangan sampai dengan tanggal akhir pekerjaan lapangan. 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 akhir pekerjaan lapangan adalah tanggal akhir pengumpulan dan pengujian bukti audit. 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d-ID" altLang="id-ID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Tanggung jawab utama auditor adalah pada peristiwa kemudian yang terjadi pada </a:t>
            </a:r>
            <a:r>
              <a:rPr lang="id-ID" altLang="id-ID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“periode peristiwa kemudian”.</a:t>
            </a: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id-ID" altLang="id-ID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id-ID" altLang="id-ID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320F-0404-4A29-96E2-FF1235163F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7773" y="474133"/>
            <a:ext cx="8534400" cy="53234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 KEMUDIAN (SUBSEQUENT EVENTS)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24609F-B78A-4583-A12D-B125A5A67FF1}"/>
              </a:ext>
            </a:extLst>
          </p:cNvPr>
          <p:cNvCxnSpPr/>
          <p:nvPr/>
        </p:nvCxnSpPr>
        <p:spPr>
          <a:xfrm>
            <a:off x="817563" y="2424113"/>
            <a:ext cx="103346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82A76E-2CED-4E69-8B32-F3616F74E1DE}"/>
              </a:ext>
            </a:extLst>
          </p:cNvPr>
          <p:cNvCxnSpPr>
            <a:cxnSpLocks/>
          </p:cNvCxnSpPr>
          <p:nvPr/>
        </p:nvCxnSpPr>
        <p:spPr>
          <a:xfrm>
            <a:off x="817563" y="2216150"/>
            <a:ext cx="0" cy="32004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DEBE6B-7E86-43EB-AC3F-82A4F8A1C24A}"/>
              </a:ext>
            </a:extLst>
          </p:cNvPr>
          <p:cNvCxnSpPr>
            <a:cxnSpLocks/>
          </p:cNvCxnSpPr>
          <p:nvPr/>
        </p:nvCxnSpPr>
        <p:spPr>
          <a:xfrm flipH="1">
            <a:off x="7604125" y="2216150"/>
            <a:ext cx="15875" cy="3200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6C5B98-CD4A-4667-B47B-C7436A31BD13}"/>
              </a:ext>
            </a:extLst>
          </p:cNvPr>
          <p:cNvCxnSpPr/>
          <p:nvPr/>
        </p:nvCxnSpPr>
        <p:spPr>
          <a:xfrm>
            <a:off x="11152188" y="2174875"/>
            <a:ext cx="0" cy="457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9" name="TextBox 13">
            <a:extLst>
              <a:ext uri="{FF2B5EF4-FFF2-40B4-BE49-F238E27FC236}">
                <a16:creationId xmlns:a16="http://schemas.microsoft.com/office/drawing/2014/main" id="{14B835A3-B8FE-4FFB-934F-8BFEC3E3E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1755775"/>
            <a:ext cx="1417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400" b="1">
                <a:solidFill>
                  <a:schemeClr val="bg1"/>
                </a:solidFill>
              </a:rPr>
              <a:t>31/12/X1</a:t>
            </a:r>
          </a:p>
        </p:txBody>
      </p:sp>
      <p:sp>
        <p:nvSpPr>
          <p:cNvPr id="10250" name="TextBox 14">
            <a:extLst>
              <a:ext uri="{FF2B5EF4-FFF2-40B4-BE49-F238E27FC236}">
                <a16:creationId xmlns:a16="http://schemas.microsoft.com/office/drawing/2014/main" id="{CB08E991-E169-4217-8782-411DEB4E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1789113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400" b="1">
                <a:solidFill>
                  <a:schemeClr val="bg1"/>
                </a:solidFill>
              </a:rPr>
              <a:t>15/03/X2</a:t>
            </a:r>
          </a:p>
        </p:txBody>
      </p:sp>
      <p:sp>
        <p:nvSpPr>
          <p:cNvPr id="10251" name="TextBox 15">
            <a:extLst>
              <a:ext uri="{FF2B5EF4-FFF2-40B4-BE49-F238E27FC236}">
                <a16:creationId xmlns:a16="http://schemas.microsoft.com/office/drawing/2014/main" id="{E015501B-DDDC-45D4-9705-390F449E2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7113" y="1789113"/>
            <a:ext cx="1417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400" b="1">
                <a:solidFill>
                  <a:schemeClr val="bg1"/>
                </a:solidFill>
              </a:rPr>
              <a:t>31/03/X2</a:t>
            </a:r>
          </a:p>
        </p:txBody>
      </p:sp>
      <p:sp>
        <p:nvSpPr>
          <p:cNvPr id="10252" name="TextBox 16">
            <a:extLst>
              <a:ext uri="{FF2B5EF4-FFF2-40B4-BE49-F238E27FC236}">
                <a16:creationId xmlns:a16="http://schemas.microsoft.com/office/drawing/2014/main" id="{A43FCC67-D7FC-4DA9-A7CD-DC0EAB5A9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2597150"/>
            <a:ext cx="1671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400" b="1">
                <a:solidFill>
                  <a:schemeClr val="bg1"/>
                </a:solidFill>
              </a:rPr>
              <a:t>Tanggal</a:t>
            </a:r>
          </a:p>
          <a:p>
            <a:pPr eaLnBrk="1" hangingPunct="1"/>
            <a:r>
              <a:rPr lang="id-ID" altLang="id-ID" sz="2400" b="1">
                <a:solidFill>
                  <a:schemeClr val="bg1"/>
                </a:solidFill>
              </a:rPr>
              <a:t>Laporan</a:t>
            </a:r>
          </a:p>
          <a:p>
            <a:pPr eaLnBrk="1" hangingPunct="1"/>
            <a:r>
              <a:rPr lang="id-ID" altLang="id-ID" sz="2400" b="1">
                <a:solidFill>
                  <a:schemeClr val="bg1"/>
                </a:solidFill>
              </a:rPr>
              <a:t>Keuangan</a:t>
            </a:r>
          </a:p>
        </p:txBody>
      </p:sp>
      <p:sp>
        <p:nvSpPr>
          <p:cNvPr id="10253" name="TextBox 17">
            <a:extLst>
              <a:ext uri="{FF2B5EF4-FFF2-40B4-BE49-F238E27FC236}">
                <a16:creationId xmlns:a16="http://schemas.microsoft.com/office/drawing/2014/main" id="{A808794B-AA0E-4C92-BDC7-555D8798A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4238" y="2484438"/>
            <a:ext cx="16398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Tanggal</a:t>
            </a:r>
          </a:p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Akhir</a:t>
            </a:r>
          </a:p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Pekerjaan</a:t>
            </a:r>
          </a:p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Lapangan</a:t>
            </a:r>
          </a:p>
        </p:txBody>
      </p:sp>
      <p:sp>
        <p:nvSpPr>
          <p:cNvPr id="10254" name="TextBox 18">
            <a:extLst>
              <a:ext uri="{FF2B5EF4-FFF2-40B4-BE49-F238E27FC236}">
                <a16:creationId xmlns:a16="http://schemas.microsoft.com/office/drawing/2014/main" id="{EB41BB21-BC07-4ECE-8E6A-736215AE7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9763" y="2555875"/>
            <a:ext cx="17748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Tanggal</a:t>
            </a:r>
          </a:p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Penerbitan</a:t>
            </a:r>
          </a:p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Laporan</a:t>
            </a:r>
          </a:p>
          <a:p>
            <a:pPr algn="r" eaLnBrk="1" hangingPunct="1"/>
            <a:r>
              <a:rPr lang="id-ID" altLang="id-ID" sz="2400" b="1">
                <a:solidFill>
                  <a:schemeClr val="bg1"/>
                </a:solidFill>
              </a:rPr>
              <a:t>Auditor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34BAAA0-7B1F-4467-B237-BBA13CCFE1E5}"/>
              </a:ext>
            </a:extLst>
          </p:cNvPr>
          <p:cNvCxnSpPr>
            <a:cxnSpLocks/>
          </p:cNvCxnSpPr>
          <p:nvPr/>
        </p:nvCxnSpPr>
        <p:spPr>
          <a:xfrm>
            <a:off x="720725" y="1717675"/>
            <a:ext cx="10487025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28">
            <a:extLst>
              <a:ext uri="{FF2B5EF4-FFF2-40B4-BE49-F238E27FC236}">
                <a16:creationId xmlns:a16="http://schemas.microsoft.com/office/drawing/2014/main" id="{7869BE90-EC6D-4E50-BB01-F85AE87DC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2913" y="1066800"/>
            <a:ext cx="3598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800" b="1">
                <a:solidFill>
                  <a:schemeClr val="bg1"/>
                </a:solidFill>
              </a:rPr>
              <a:t>Peristiwa Kemudian</a:t>
            </a:r>
          </a:p>
        </p:txBody>
      </p:sp>
      <p:sp>
        <p:nvSpPr>
          <p:cNvPr id="10257" name="TextBox 33">
            <a:extLst>
              <a:ext uri="{FF2B5EF4-FFF2-40B4-BE49-F238E27FC236}">
                <a16:creationId xmlns:a16="http://schemas.microsoft.com/office/drawing/2014/main" id="{C68E1F4F-9B26-4CCE-8AF2-C5EEC6AD0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475" y="4451350"/>
            <a:ext cx="5016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 sz="2800" b="1">
                <a:solidFill>
                  <a:schemeClr val="bg1"/>
                </a:solidFill>
              </a:rPr>
              <a:t>Periode Peristiwa Kemudian</a:t>
            </a:r>
          </a:p>
          <a:p>
            <a:pPr eaLnBrk="1" hangingPunct="1"/>
            <a:r>
              <a:rPr lang="id-ID" altLang="id-ID" sz="2800" b="1">
                <a:solidFill>
                  <a:schemeClr val="bg1"/>
                </a:solidFill>
              </a:rPr>
              <a:t>(Subsequent Events Period)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81308A0-3EAD-430B-AD4B-06E31ADA226D}"/>
              </a:ext>
            </a:extLst>
          </p:cNvPr>
          <p:cNvCxnSpPr/>
          <p:nvPr/>
        </p:nvCxnSpPr>
        <p:spPr>
          <a:xfrm>
            <a:off x="833438" y="4240213"/>
            <a:ext cx="6770687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73CA-2136-4A1A-9E20-83A41BD624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1257" y="1192212"/>
            <a:ext cx="8534400" cy="60887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PERISTIWA KEMUDIAN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346BF-71A3-4BE9-B06A-B3B16535AA3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7366" y="2147455"/>
            <a:ext cx="10578090" cy="404480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14350" indent="-514350">
              <a:buClrTx/>
              <a:buSzPct val="82000"/>
              <a:buFont typeface="+mj-lt"/>
              <a:buAutoNum type="arabicPeriod"/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Peristiwa yang berhubungan dengan ketepatan estimasi akuntansi dalam laporan keuangan, misalnya: (1) estimasi beban hadiah, (2) estimasi beban garansi, (3) estimasi denda tuntutan hukum, (4) pelunasan kembali piutang yang telah dihapus, dan berbagai estimasi yang lain.</a:t>
            </a:r>
          </a:p>
          <a:p>
            <a:pPr marL="534988" indent="-534988">
              <a:buFont typeface="+mj-lt"/>
              <a:buNone/>
              <a:tabLst>
                <a:tab pos="539750" algn="l"/>
              </a:tabLst>
              <a:defRPr/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Peristiwa kemudian semacam ini memerlukan usulan jurnal penyesuaian dan kemungkinan juga memerlukan pengungkapan atau penjelasan atas laporan keuangan.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844</TotalTime>
  <Words>2143</Words>
  <Application>Microsoft Office PowerPoint</Application>
  <PresentationFormat>Widescreen</PresentationFormat>
  <Paragraphs>219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Arial Rounded MT Bold</vt:lpstr>
      <vt:lpstr>Brush Script MT</vt:lpstr>
      <vt:lpstr>Calibri</vt:lpstr>
      <vt:lpstr>Calibri Light</vt:lpstr>
      <vt:lpstr>Century Gothic</vt:lpstr>
      <vt:lpstr>Wingdings 3</vt:lpstr>
      <vt:lpstr>Slice</vt:lpstr>
      <vt:lpstr>PowerPoint Presentation</vt:lpstr>
      <vt:lpstr>CAKUPAN PENYELESAIAN AUDIT</vt:lpstr>
      <vt:lpstr>MENYEMPURNAKAN PEKERJAAN LAPANGAN</vt:lpstr>
      <vt:lpstr>MELAKUKAN EVALUASI TEMUAN AUDIT</vt:lpstr>
      <vt:lpstr>KOMUNIKASI TERTULIS DENGAN KLIEN</vt:lpstr>
      <vt:lpstr>MELAKUKAN KOMUNIKASI TERTULIS DENGAN KLIEN</vt:lpstr>
      <vt:lpstr>PERISTIWA KEMUDIAN (SUBSEQUEN EVENTS)</vt:lpstr>
      <vt:lpstr>PERISTIWA KEMUDIAN (SUBSEQUENT EVENTS)</vt:lpstr>
      <vt:lpstr>JENIS PERISTIWA KEMUDIAN</vt:lpstr>
      <vt:lpstr>JENIS PERISTIWA KEMUDIAN</vt:lpstr>
      <vt:lpstr>JENIS PERISTIWA KEMUDIAN</vt:lpstr>
      <vt:lpstr>PERISTISTIWA KEMUDIAN  SETELAH AKHIR PEKERJAAN LAPANGAN</vt:lpstr>
      <vt:lpstr>PERISTISTIWA KEMUDIAN SETELAH AKHIR  PEKERJAAN LAPANGAN</vt:lpstr>
      <vt:lpstr>PERISTISTIWA KEMUDIAN SETELAH AKHIR  PEKERJAAN LAPANGAN</vt:lpstr>
      <vt:lpstr>PERISTISTIWA KEMUDIAN SETELAH AKHIR PEKERJAAN LAPANGAN</vt:lpstr>
      <vt:lpstr>REVIU NOTULEN RAPAT KOMISARIS DAN MANAJEMEN</vt:lpstr>
      <vt:lpstr>REVIU NOTULEN RAPAT</vt:lpstr>
      <vt:lpstr>REVIU LCA (LITIGATION, CLAIM, AND ASSESSMENT)</vt:lpstr>
      <vt:lpstr>REVIU LCA (LITIGATION, CLAIM, AND ASSESSMENT)</vt:lpstr>
      <vt:lpstr>SURAT REPRESENTASI MANAJEMEN  (REPRESENTATION LETTER)</vt:lpstr>
      <vt:lpstr>SURAT REPRESENTASI MANAJEMEN  (REPRESENTATION LETTER)</vt:lpstr>
      <vt:lpstr>SURAT REPRESENTASI MANAJEMEN  (REPRESENTATION LETTER)</vt:lpstr>
      <vt:lpstr>PENGUJIAN ANALITIS</vt:lpstr>
      <vt:lpstr>EVALUASI TEMUAN AUDIT</vt:lpstr>
      <vt:lpstr>EVALUASI TEMUAN AUDIT</vt:lpstr>
      <vt:lpstr>EVALUASI TEMUAN AUDIT</vt:lpstr>
      <vt:lpstr>EVALUASI TEMUAN AUDIT</vt:lpstr>
      <vt:lpstr>EVALUASI TEMUAN AUDIT</vt:lpstr>
      <vt:lpstr>EVALUASI TEMUAN AUDIT</vt:lpstr>
      <vt:lpstr>EVALUASI TEMUAN AUDIT</vt:lpstr>
      <vt:lpstr>EVALUASI TEMUAN AUDIT</vt:lpstr>
      <vt:lpstr>REVIU TEKNIS PENYAJIAN LAPORAN KEUANGAN</vt:lpstr>
      <vt:lpstr>REVIU TEKNIS PENYAJIAN LAPORAN KEUANGAN</vt:lpstr>
      <vt:lpstr>OPINI AUDITOR DAN LAPORAN AUDITOR</vt:lpstr>
      <vt:lpstr>REVIU AKHIR KERTAS KERJA</vt:lpstr>
      <vt:lpstr>REVIU AKHIR KERTAS KERJA</vt:lpstr>
      <vt:lpstr>REVIU AKHIR KERTAS KERJA</vt:lpstr>
      <vt:lpstr>KOMUNIKASI DENGAN KLIEN</vt:lpstr>
      <vt:lpstr>KOMUNIKASI DENGAN KLIEN</vt:lpstr>
      <vt:lpstr>KOMUNIKASI DENGAN KLIEN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PENYELESAIAN AUDIT DAN TANGGUNGJAWAB PASKA AUDIT</dc:title>
  <dc:creator>HP</dc:creator>
  <cp:lastModifiedBy>SURURI</cp:lastModifiedBy>
  <cp:revision>34</cp:revision>
  <dcterms:created xsi:type="dcterms:W3CDTF">2018-08-05T17:04:09Z</dcterms:created>
  <dcterms:modified xsi:type="dcterms:W3CDTF">2021-12-09T01:14:50Z</dcterms:modified>
</cp:coreProperties>
</file>